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1" r:id="rId6"/>
    <p:sldId id="260" r:id="rId7"/>
    <p:sldId id="263" r:id="rId8"/>
    <p:sldId id="262" r:id="rId9"/>
    <p:sldId id="264" r:id="rId10"/>
    <p:sldId id="265" r:id="rId11"/>
    <p:sldId id="266" r:id="rId12"/>
    <p:sldId id="267" r:id="rId13"/>
    <p:sldId id="269" r:id="rId14"/>
    <p:sldId id="272" r:id="rId15"/>
    <p:sldId id="268" r:id="rId16"/>
    <p:sldId id="270" r:id="rId17"/>
    <p:sldId id="271" r:id="rId18"/>
    <p:sldId id="273" r:id="rId19"/>
    <p:sldId id="274" r:id="rId20"/>
    <p:sldId id="277" r:id="rId21"/>
  </p:sldIdLst>
  <p:sldSz cx="6858000" cy="9144000" type="screen4x3"/>
  <p:notesSz cx="6735763" cy="98663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330" y="1386"/>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4350" y="2840570"/>
            <a:ext cx="5829300" cy="1960033"/>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4972050" y="366188"/>
            <a:ext cx="1543050" cy="7802033"/>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342900" y="366188"/>
            <a:ext cx="4514850" cy="780203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5B106E36-FD25-4E2D-B0AA-010F637433A0}" type="datetimeFigureOut">
              <a:rPr lang="ru-RU" smtClean="0"/>
              <a:pPr/>
              <a:t>19.05.2020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1735" y="5875867"/>
            <a:ext cx="5829300" cy="1816100"/>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541735" y="3875621"/>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pPr/>
              <a:t>19.05.2020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342900" y="2133604"/>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3486150" y="2133604"/>
            <a:ext cx="3028950" cy="60346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5B106E36-FD25-4E2D-B0AA-010F637433A0}" type="datetimeFigureOut">
              <a:rPr lang="ru-RU" smtClean="0"/>
              <a:pPr/>
              <a:t>19.05.2020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342902"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342902"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3483771"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3483771"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5B106E36-FD25-4E2D-B0AA-010F637433A0}" type="datetimeFigureOut">
              <a:rPr lang="ru-RU" smtClean="0"/>
              <a:pPr/>
              <a:t>19.05.2020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5B106E36-FD25-4E2D-B0AA-010F637433A0}" type="datetimeFigureOut">
              <a:rPr lang="ru-RU" smtClean="0"/>
              <a:pPr/>
              <a:t>19.05.2020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19.05.2020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2" y="364067"/>
            <a:ext cx="2256235" cy="154940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2681289" y="364070"/>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342902" y="1913470"/>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19.05.2020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44216" y="6400801"/>
            <a:ext cx="4114800" cy="755651"/>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344216" y="7156452"/>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pPr/>
              <a:t>19.05.2020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342900" y="2133604"/>
            <a:ext cx="6172200" cy="6034617"/>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342900" y="8475137"/>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5B106E36-FD25-4E2D-B0AA-010F637433A0}" type="datetimeFigureOut">
              <a:rPr lang="ru-RU" smtClean="0"/>
              <a:pPr/>
              <a:t>19.05.2020</a:t>
            </a:fld>
            <a:endParaRPr lang="ru-RU"/>
          </a:p>
        </p:txBody>
      </p:sp>
      <p:sp>
        <p:nvSpPr>
          <p:cNvPr id="5" name="Нижний колонтитул 4"/>
          <p:cNvSpPr>
            <a:spLocks noGrp="1"/>
          </p:cNvSpPr>
          <p:nvPr>
            <p:ph type="ftr" sz="quarter" idx="3"/>
          </p:nvPr>
        </p:nvSpPr>
        <p:spPr>
          <a:xfrm>
            <a:off x="2343150" y="8475137"/>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4914900" y="8475137"/>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1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6.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hyperlink" Target="http://ru.wikipedia.org/wiki/%D0%A7%D0%B5%D0%BA%D0%B0%D0%BB%D0%B8%D0%BD,_%D0%90%D0%BB%D0%B5%D0%BA%D1%81%D0%B0%D0%BD%D0%B4%D1%80_%D0%9F%D0%B0%D0%B2%D0%BB%D0%BE%D0%B2%D0%B8%D1%87" TargetMode="External"/><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476673" y="323528"/>
            <a:ext cx="5976664" cy="576064"/>
          </a:xfrm>
        </p:spPr>
        <p:txBody>
          <a:bodyPr>
            <a:normAutofit/>
          </a:bodyPr>
          <a:lstStyle/>
          <a:p>
            <a:pPr eaLnBrk="1" hangingPunct="1">
              <a:defRPr/>
            </a:pPr>
            <a:r>
              <a:rPr lang="ru-RU" sz="2800" b="1" dirty="0" smtClean="0">
                <a:latin typeface="Times New Roman" pitchFamily="18" charset="0"/>
                <a:cs typeface="Times New Roman" pitchFamily="18" charset="0"/>
              </a:rPr>
              <a:t>МБОУ «Гимназия №19» г.Калуги</a:t>
            </a:r>
          </a:p>
        </p:txBody>
      </p:sp>
      <p:sp>
        <p:nvSpPr>
          <p:cNvPr id="6" name="Прямоугольник 5"/>
          <p:cNvSpPr/>
          <p:nvPr/>
        </p:nvSpPr>
        <p:spPr>
          <a:xfrm>
            <a:off x="332657" y="6228185"/>
            <a:ext cx="6192688" cy="1477328"/>
          </a:xfrm>
          <a:prstGeom prst="rect">
            <a:avLst/>
          </a:prstGeom>
        </p:spPr>
        <p:txBody>
          <a:bodyPr wrap="square">
            <a:spAutoFit/>
          </a:bodyPr>
          <a:lstStyle/>
          <a:p>
            <a:pPr algn="ctr"/>
            <a:r>
              <a:rPr lang="ru-RU" b="1" u="sng" dirty="0" smtClean="0">
                <a:latin typeface="Arial Narrow" pitchFamily="34" charset="0"/>
              </a:rPr>
              <a:t>В апреле 2020 года наш музей стал</a:t>
            </a:r>
          </a:p>
          <a:p>
            <a:pPr algn="ctr"/>
            <a:r>
              <a:rPr lang="ru-RU" b="1" dirty="0" smtClean="0">
                <a:latin typeface="Arial Narrow" pitchFamily="34" charset="0"/>
              </a:rPr>
              <a:t>"Лучшим школьным музеем памяти Великой Отечественной войны 1941-1945 годов" </a:t>
            </a:r>
          </a:p>
          <a:p>
            <a:pPr algn="ctr"/>
            <a:r>
              <a:rPr lang="ru-RU" dirty="0" smtClean="0">
                <a:latin typeface="Arial Narrow" pitchFamily="34" charset="0"/>
              </a:rPr>
              <a:t>среди школьных музеев общеобразовательных организаций городских округов </a:t>
            </a:r>
            <a:endParaRPr lang="ru-RU" dirty="0">
              <a:latin typeface="Arial Narrow" pitchFamily="34" charset="0"/>
            </a:endParaRPr>
          </a:p>
        </p:txBody>
      </p:sp>
      <p:sp>
        <p:nvSpPr>
          <p:cNvPr id="7" name="Прямоугольник 6"/>
          <p:cNvSpPr/>
          <p:nvPr/>
        </p:nvSpPr>
        <p:spPr>
          <a:xfrm>
            <a:off x="980728" y="827587"/>
            <a:ext cx="5040560" cy="6463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ru-RU" sz="36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Музей Боевой Славы</a:t>
            </a:r>
            <a:endParaRPr lang="ru-RU"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pic>
        <p:nvPicPr>
          <p:cNvPr id="8" name="Рисунок 7" descr="IMG_20200222_164458_BEAUTY.jpg"/>
          <p:cNvPicPr>
            <a:picLocks noChangeAspect="1"/>
          </p:cNvPicPr>
          <p:nvPr/>
        </p:nvPicPr>
        <p:blipFill>
          <a:blip r:embed="rId2" cstate="print"/>
          <a:stretch>
            <a:fillRect/>
          </a:stretch>
        </p:blipFill>
        <p:spPr>
          <a:xfrm>
            <a:off x="692696" y="1835696"/>
            <a:ext cx="5548385" cy="3821184"/>
          </a:xfrm>
          <a:prstGeom prst="rect">
            <a:avLst/>
          </a:prstGeom>
          <a:ln>
            <a:solidFill>
              <a:schemeClr val="tx2">
                <a:lumMod val="75000"/>
              </a:schemeClr>
            </a:solidFill>
          </a:ln>
        </p:spPr>
      </p:pic>
      <p:pic>
        <p:nvPicPr>
          <p:cNvPr id="3075" name="Picture 6"/>
          <p:cNvPicPr>
            <a:picLocks noChangeAspect="1" noChangeArrowheads="1"/>
          </p:cNvPicPr>
          <p:nvPr/>
        </p:nvPicPr>
        <p:blipFill>
          <a:blip r:embed="rId3" cstate="print"/>
          <a:srcRect/>
          <a:stretch>
            <a:fillRect/>
          </a:stretch>
        </p:blipFill>
        <p:spPr bwMode="auto">
          <a:xfrm>
            <a:off x="332656" y="1547664"/>
            <a:ext cx="1224136" cy="14116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4664" y="0"/>
            <a:ext cx="6172200" cy="461400"/>
          </a:xfrm>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ru-RU" sz="2400" b="1" spc="50" dirty="0" smtClean="0">
                <a:ln w="11430"/>
                <a:solidFill>
                  <a:schemeClr val="tx2">
                    <a:lumMod val="50000"/>
                  </a:schemeClr>
                </a:solidFill>
                <a:latin typeface="Times New Roman" pitchFamily="18" charset="0"/>
                <a:cs typeface="Times New Roman" pitchFamily="18" charset="0"/>
              </a:rPr>
              <a:t>Военно-патриотические объединения</a:t>
            </a:r>
            <a:endParaRPr lang="ru-RU" sz="2400" b="1" spc="50" dirty="0">
              <a:ln w="11430"/>
              <a:solidFill>
                <a:schemeClr val="tx2">
                  <a:lumMod val="50000"/>
                </a:schemeClr>
              </a:solidFill>
              <a:latin typeface="Times New Roman" pitchFamily="18" charset="0"/>
              <a:cs typeface="Times New Roman" pitchFamily="18" charset="0"/>
            </a:endParaRPr>
          </a:p>
        </p:txBody>
      </p:sp>
      <p:sp>
        <p:nvSpPr>
          <p:cNvPr id="4" name="TextBox 3"/>
          <p:cNvSpPr txBox="1"/>
          <p:nvPr/>
        </p:nvSpPr>
        <p:spPr>
          <a:xfrm>
            <a:off x="620689" y="683568"/>
            <a:ext cx="1368152" cy="369332"/>
          </a:xfrm>
          <a:prstGeom prst="rect">
            <a:avLst/>
          </a:prstGeom>
          <a:noFill/>
        </p:spPr>
        <p:txBody>
          <a:bodyPr wrap="square" rtlCol="0">
            <a:spAutoFit/>
          </a:bodyPr>
          <a:lstStyle/>
          <a:p>
            <a:endParaRPr lang="ru-RU" dirty="0"/>
          </a:p>
        </p:txBody>
      </p:sp>
      <p:sp>
        <p:nvSpPr>
          <p:cNvPr id="5" name="TextBox 4"/>
          <p:cNvSpPr txBox="1"/>
          <p:nvPr/>
        </p:nvSpPr>
        <p:spPr>
          <a:xfrm>
            <a:off x="476673" y="539552"/>
            <a:ext cx="5976664" cy="4339650"/>
          </a:xfrm>
          <a:prstGeom prst="rect">
            <a:avLst/>
          </a:prstGeom>
          <a:noFill/>
        </p:spPr>
        <p:txBody>
          <a:bodyPr wrap="square" rtlCol="0">
            <a:spAutoFit/>
          </a:bodyPr>
          <a:lstStyle/>
          <a:p>
            <a:pPr algn="just"/>
            <a:r>
              <a:rPr lang="ru-RU" b="1" dirty="0" smtClean="0">
                <a:latin typeface="Arial Narrow" pitchFamily="34" charset="0"/>
              </a:rPr>
              <a:t>Юнармейский отряд «Юные </a:t>
            </a:r>
            <a:r>
              <a:rPr lang="ru-RU" b="1" dirty="0" err="1" smtClean="0">
                <a:latin typeface="Arial Narrow" pitchFamily="34" charset="0"/>
              </a:rPr>
              <a:t>Жуковцы</a:t>
            </a:r>
            <a:r>
              <a:rPr lang="ru-RU" b="1" dirty="0" smtClean="0">
                <a:latin typeface="Arial Narrow" pitchFamily="34" charset="0"/>
              </a:rPr>
              <a:t>»</a:t>
            </a:r>
          </a:p>
          <a:p>
            <a:pPr algn="just"/>
            <a:r>
              <a:rPr lang="ru-RU" sz="1600" dirty="0" smtClean="0">
                <a:latin typeface="Arial Narrow" pitchFamily="34" charset="0"/>
              </a:rPr>
              <a:t>Увековечивание памяти Маршала Советского Союза четырежды Героя Советского Союза Г.К.Жукова: </a:t>
            </a:r>
          </a:p>
          <a:p>
            <a:pPr algn="just">
              <a:buFontTx/>
              <a:buChar char="-"/>
            </a:pPr>
            <a:r>
              <a:rPr lang="ru-RU" sz="1600" dirty="0" smtClean="0">
                <a:latin typeface="Arial Narrow" pitchFamily="34" charset="0"/>
              </a:rPr>
              <a:t> Участие в конкурсах, спортивных соревнованиях и патриотических мероприятиях города и области, посвященных Г.К.Жукову.</a:t>
            </a:r>
          </a:p>
          <a:p>
            <a:pPr algn="just">
              <a:buFontTx/>
              <a:buChar char="-"/>
            </a:pPr>
            <a:r>
              <a:rPr lang="ru-RU" sz="1600" dirty="0" smtClean="0">
                <a:latin typeface="Arial Narrow" pitchFamily="34" charset="0"/>
              </a:rPr>
              <a:t> Посещение мест, связанных с жизнь и деятельностью Г.К.Жукова</a:t>
            </a:r>
          </a:p>
          <a:p>
            <a:pPr algn="just">
              <a:buFontTx/>
              <a:buChar char="-"/>
            </a:pPr>
            <a:r>
              <a:rPr lang="ru-RU" sz="1600" dirty="0" smtClean="0">
                <a:latin typeface="Arial Narrow" pitchFamily="34" charset="0"/>
              </a:rPr>
              <a:t> Проведение экскурсий в музее Боевой Славы гимназии.</a:t>
            </a:r>
          </a:p>
          <a:p>
            <a:pPr algn="just">
              <a:buFontTx/>
              <a:buChar char="-"/>
            </a:pPr>
            <a:r>
              <a:rPr lang="ru-RU" sz="1600" dirty="0" smtClean="0">
                <a:latin typeface="Arial Narrow" pitchFamily="34" charset="0"/>
              </a:rPr>
              <a:t> Участие в Параде </a:t>
            </a:r>
          </a:p>
          <a:p>
            <a:pPr algn="just"/>
            <a:endParaRPr lang="ru-RU" sz="1600" dirty="0" smtClean="0">
              <a:latin typeface="Arial Narrow" pitchFamily="34" charset="0"/>
            </a:endParaRPr>
          </a:p>
          <a:p>
            <a:pPr algn="just"/>
            <a:r>
              <a:rPr lang="ru-RU" b="1" dirty="0" smtClean="0">
                <a:latin typeface="Arial Narrow" pitchFamily="34" charset="0"/>
              </a:rPr>
              <a:t>Результаты работы: </a:t>
            </a:r>
          </a:p>
          <a:p>
            <a:pPr algn="just">
              <a:buFontTx/>
              <a:buChar char="-"/>
            </a:pPr>
            <a:r>
              <a:rPr lang="ru-RU" sz="1600" dirty="0" smtClean="0">
                <a:latin typeface="Arial Narrow" pitchFamily="34" charset="0"/>
              </a:rPr>
              <a:t> </a:t>
            </a:r>
            <a:r>
              <a:rPr lang="en-US" sz="1600" dirty="0" smtClean="0">
                <a:latin typeface="Arial Narrow" pitchFamily="34" charset="0"/>
              </a:rPr>
              <a:t>I </a:t>
            </a:r>
            <a:r>
              <a:rPr lang="ru-RU" sz="1600" dirty="0" smtClean="0">
                <a:latin typeface="Arial Narrow" pitchFamily="34" charset="0"/>
              </a:rPr>
              <a:t>место в региональном конкурсе-смотре школьных экспозиций «От крестьянского сына  до Маршала Победы»</a:t>
            </a:r>
          </a:p>
          <a:p>
            <a:pPr algn="just">
              <a:buFontTx/>
              <a:buChar char="-"/>
            </a:pPr>
            <a:r>
              <a:rPr lang="ru-RU" sz="1600" dirty="0" smtClean="0">
                <a:latin typeface="Arial Narrow" pitchFamily="34" charset="0"/>
              </a:rPr>
              <a:t> </a:t>
            </a:r>
            <a:r>
              <a:rPr lang="en-US" sz="1600" dirty="0" smtClean="0">
                <a:latin typeface="Arial Narrow" pitchFamily="34" charset="0"/>
              </a:rPr>
              <a:t>III </a:t>
            </a:r>
            <a:r>
              <a:rPr lang="ru-RU" sz="1600" dirty="0" smtClean="0">
                <a:latin typeface="Arial Narrow" pitchFamily="34" charset="0"/>
              </a:rPr>
              <a:t>место в городском смотре-конкурсе виртуальных музеев «От крестьянского сына  до Маршала Победы»</a:t>
            </a:r>
          </a:p>
          <a:p>
            <a:pPr algn="just">
              <a:buFontTx/>
              <a:buChar char="-"/>
            </a:pPr>
            <a:endParaRPr lang="ru-RU" sz="1600" dirty="0" smtClean="0">
              <a:latin typeface="Arial Narrow" pitchFamily="34" charset="0"/>
            </a:endParaRPr>
          </a:p>
          <a:p>
            <a:pPr algn="just"/>
            <a:endParaRPr lang="ru-RU" sz="1600" dirty="0" smtClean="0">
              <a:latin typeface="Arial Narrow" pitchFamily="34" charset="0"/>
            </a:endParaRPr>
          </a:p>
          <a:p>
            <a:pPr algn="just"/>
            <a:endParaRPr lang="ru-RU" sz="1600" dirty="0">
              <a:latin typeface="Arial Narrow" pitchFamily="34" charset="0"/>
            </a:endParaRPr>
          </a:p>
        </p:txBody>
      </p:sp>
      <p:pic>
        <p:nvPicPr>
          <p:cNvPr id="21506" name="Picture 2" descr="https://sun9-35.userapi.com/c626423/v626423791/3f5ae/G3od2-6MxcE.jpg"/>
          <p:cNvPicPr>
            <a:picLocks noChangeAspect="1" noChangeArrowheads="1"/>
          </p:cNvPicPr>
          <p:nvPr/>
        </p:nvPicPr>
        <p:blipFill>
          <a:blip r:embed="rId2" cstate="print"/>
          <a:srcRect/>
          <a:stretch>
            <a:fillRect/>
          </a:stretch>
        </p:blipFill>
        <p:spPr bwMode="auto">
          <a:xfrm>
            <a:off x="3140968" y="6372200"/>
            <a:ext cx="3133254" cy="2088232"/>
          </a:xfrm>
          <a:prstGeom prst="rect">
            <a:avLst/>
          </a:prstGeom>
          <a:noFill/>
          <a:ln>
            <a:solidFill>
              <a:schemeClr val="tx2">
                <a:lumMod val="50000"/>
              </a:schemeClr>
            </a:solidFill>
          </a:ln>
        </p:spPr>
      </p:pic>
      <p:pic>
        <p:nvPicPr>
          <p:cNvPr id="9" name="Рисунок 8" descr="DSC_0435.JPG"/>
          <p:cNvPicPr>
            <a:picLocks noChangeAspect="1"/>
          </p:cNvPicPr>
          <p:nvPr/>
        </p:nvPicPr>
        <p:blipFill>
          <a:blip r:embed="rId3" cstate="print"/>
          <a:stretch>
            <a:fillRect/>
          </a:stretch>
        </p:blipFill>
        <p:spPr>
          <a:xfrm>
            <a:off x="3284984" y="4067944"/>
            <a:ext cx="2434314" cy="2132578"/>
          </a:xfrm>
          <a:prstGeom prst="rect">
            <a:avLst/>
          </a:prstGeom>
          <a:ln>
            <a:solidFill>
              <a:schemeClr val="tx2">
                <a:lumMod val="50000"/>
              </a:schemeClr>
            </a:solidFill>
          </a:ln>
        </p:spPr>
      </p:pic>
      <p:pic>
        <p:nvPicPr>
          <p:cNvPr id="10" name="Рисунок 9" descr="DSC_0438.JPG"/>
          <p:cNvPicPr>
            <a:picLocks noChangeAspect="1"/>
          </p:cNvPicPr>
          <p:nvPr/>
        </p:nvPicPr>
        <p:blipFill>
          <a:blip r:embed="rId4" cstate="print"/>
          <a:stretch>
            <a:fillRect/>
          </a:stretch>
        </p:blipFill>
        <p:spPr>
          <a:xfrm>
            <a:off x="548680" y="4283968"/>
            <a:ext cx="2424269" cy="3636404"/>
          </a:xfrm>
          <a:prstGeom prst="rect">
            <a:avLst/>
          </a:prstGeom>
          <a:ln>
            <a:solidFill>
              <a:schemeClr val="tx2">
                <a:lumMod val="50000"/>
              </a:schemeClr>
            </a:solid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32656" y="251520"/>
            <a:ext cx="6264696" cy="5847755"/>
          </a:xfrm>
          <a:prstGeom prst="rect">
            <a:avLst/>
          </a:prstGeom>
          <a:noFill/>
        </p:spPr>
        <p:txBody>
          <a:bodyPr wrap="square" rtlCol="0">
            <a:spAutoFit/>
          </a:bodyPr>
          <a:lstStyle/>
          <a:p>
            <a:r>
              <a:rPr lang="ru-RU" sz="1600" b="1" dirty="0" smtClean="0">
                <a:latin typeface="Arial Narrow" pitchFamily="34" charset="0"/>
              </a:rPr>
              <a:t>Военно-патриотические формирования «Авиационное звено им. Героя Советского Союза французского летчика Ролана де ля </a:t>
            </a:r>
            <a:r>
              <a:rPr lang="ru-RU" sz="1600" b="1" dirty="0" err="1" smtClean="0">
                <a:latin typeface="Arial Narrow" pitchFamily="34" charset="0"/>
              </a:rPr>
              <a:t>Пуапа</a:t>
            </a:r>
            <a:r>
              <a:rPr lang="ru-RU" sz="1600" b="1" dirty="0" smtClean="0">
                <a:latin typeface="Arial Narrow" pitchFamily="34" charset="0"/>
              </a:rPr>
              <a:t>» и «</a:t>
            </a:r>
            <a:r>
              <a:rPr lang="ru-RU" sz="1600" b="1" dirty="0" err="1" smtClean="0">
                <a:latin typeface="Arial Narrow" pitchFamily="34" charset="0"/>
              </a:rPr>
              <a:t>Авиазвено</a:t>
            </a:r>
            <a:r>
              <a:rPr lang="ru-RU" sz="1600" b="1" dirty="0" smtClean="0">
                <a:latin typeface="Arial Narrow" pitchFamily="34" charset="0"/>
              </a:rPr>
              <a:t> имени Марселя Альбера»</a:t>
            </a:r>
          </a:p>
          <a:p>
            <a:r>
              <a:rPr lang="ru-RU" sz="1400" b="1" u="sng" dirty="0" smtClean="0">
                <a:latin typeface="Arial Narrow" pitchFamily="34" charset="0"/>
              </a:rPr>
              <a:t>Направления работы:</a:t>
            </a:r>
          </a:p>
          <a:p>
            <a:pPr lvl="0" algn="just">
              <a:buFontTx/>
              <a:buChar char="-"/>
            </a:pPr>
            <a:r>
              <a:rPr lang="ru-RU" sz="1400" dirty="0" smtClean="0">
                <a:latin typeface="Arial Narrow" pitchFamily="34" charset="0"/>
              </a:rPr>
              <a:t> Популяризация боевого пути авиаполка «Нормандия Неман», в том числе и на территории Калужской области, и истории дружбы советских и французских летчиков во время Великой Отечественной войны в Калуге и во Франции. </a:t>
            </a:r>
          </a:p>
          <a:p>
            <a:pPr lvl="0" algn="just">
              <a:buFontTx/>
              <a:buChar char="-"/>
            </a:pPr>
            <a:r>
              <a:rPr lang="ru-RU" sz="1400" dirty="0" smtClean="0">
                <a:latin typeface="Arial Narrow" pitchFamily="34" charset="0"/>
              </a:rPr>
              <a:t> Переписка с родственниками летчиков авиаполка «Нормандия-Неман».</a:t>
            </a:r>
          </a:p>
          <a:p>
            <a:pPr lvl="0" algn="just">
              <a:buFontTx/>
              <a:buChar char="-"/>
            </a:pPr>
            <a:r>
              <a:rPr lang="ru-RU" sz="1400" dirty="0" smtClean="0">
                <a:latin typeface="Arial Narrow" pitchFamily="34" charset="0"/>
              </a:rPr>
              <a:t> Участие в акции «Бессмертный Полк» и «Бессмертная эскадрилья»</a:t>
            </a:r>
          </a:p>
          <a:p>
            <a:pPr lvl="0" algn="just">
              <a:buFontTx/>
              <a:buChar char="-"/>
            </a:pPr>
            <a:r>
              <a:rPr lang="ru-RU" sz="1400" dirty="0" smtClean="0">
                <a:latin typeface="Arial Narrow" pitchFamily="34" charset="0"/>
              </a:rPr>
              <a:t> Посещение мест боевого пути авиаполка на территории Калужской области.</a:t>
            </a:r>
          </a:p>
          <a:p>
            <a:pPr lvl="0" algn="just">
              <a:buFontTx/>
              <a:buChar char="-"/>
            </a:pPr>
            <a:r>
              <a:rPr lang="ru-RU" sz="1400" dirty="0" smtClean="0">
                <a:latin typeface="Arial Narrow" pitchFamily="34" charset="0"/>
              </a:rPr>
              <a:t> Участие в мероприятиях совместно с аэроклубом «Нормандия-Неман» и ЦОК ВКС РФ.</a:t>
            </a:r>
          </a:p>
          <a:p>
            <a:pPr lvl="0" algn="just">
              <a:buFontTx/>
              <a:buChar char="-"/>
            </a:pPr>
            <a:r>
              <a:rPr lang="ru-RU" sz="1400" dirty="0" smtClean="0">
                <a:latin typeface="Arial Narrow" pitchFamily="34" charset="0"/>
              </a:rPr>
              <a:t> Участие в международных слетах Музеев Боевой Славы «Нормандия-Неман».</a:t>
            </a:r>
          </a:p>
          <a:p>
            <a:pPr lvl="0" algn="just">
              <a:buFontTx/>
              <a:buChar char="-"/>
            </a:pPr>
            <a:r>
              <a:rPr lang="ru-RU" sz="1400" dirty="0" smtClean="0">
                <a:latin typeface="Arial Narrow" pitchFamily="34" charset="0"/>
              </a:rPr>
              <a:t> Участие в конкурсах. </a:t>
            </a:r>
          </a:p>
          <a:p>
            <a:pPr lvl="0" algn="just">
              <a:buFontTx/>
              <a:buChar char="-"/>
            </a:pPr>
            <a:r>
              <a:rPr lang="ru-RU" sz="1400" dirty="0" smtClean="0">
                <a:latin typeface="Arial Narrow" pitchFamily="34" charset="0"/>
              </a:rPr>
              <a:t> Проведение экскурсий по экспозиции «Боевой путь авиаполка «Нормандия-Неман» на русском и французском языках.</a:t>
            </a:r>
          </a:p>
          <a:p>
            <a:pPr lvl="0" algn="just">
              <a:buFontTx/>
              <a:buChar char="-"/>
            </a:pPr>
            <a:r>
              <a:rPr lang="ru-RU" sz="1400" dirty="0" smtClean="0">
                <a:latin typeface="Arial Narrow" pitchFamily="34" charset="0"/>
              </a:rPr>
              <a:t>- Разработка туристического маршрута по  местам боевого пути авиаполка на территории Калужской области.</a:t>
            </a:r>
          </a:p>
          <a:p>
            <a:pPr lvl="0" algn="just"/>
            <a:r>
              <a:rPr lang="ru-RU" sz="1400" b="1" u="sng" dirty="0" smtClean="0">
                <a:latin typeface="Arial Narrow" pitchFamily="34" charset="0"/>
              </a:rPr>
              <a:t>Результаты работы:</a:t>
            </a:r>
          </a:p>
          <a:p>
            <a:pPr lvl="0" algn="just"/>
            <a:r>
              <a:rPr lang="ru-RU" sz="1400" dirty="0" smtClean="0">
                <a:latin typeface="Arial Narrow" pitchFamily="34" charset="0"/>
              </a:rPr>
              <a:t>-  </a:t>
            </a:r>
            <a:r>
              <a:rPr lang="en-US" sz="1400" b="1" dirty="0" smtClean="0">
                <a:latin typeface="Arial Narrow" pitchFamily="34" charset="0"/>
              </a:rPr>
              <a:t>I </a:t>
            </a:r>
            <a:r>
              <a:rPr lang="ru-RU" sz="1400" b="1" dirty="0" smtClean="0">
                <a:latin typeface="Arial Narrow" pitchFamily="34" charset="0"/>
              </a:rPr>
              <a:t>место </a:t>
            </a:r>
            <a:r>
              <a:rPr lang="ru-RU" sz="1400" dirty="0" smtClean="0">
                <a:latin typeface="Arial Narrow" pitchFamily="34" charset="0"/>
              </a:rPr>
              <a:t>в городском конкурсе </a:t>
            </a:r>
            <a:r>
              <a:rPr lang="ru-RU" sz="1400" u="sng" dirty="0" smtClean="0">
                <a:latin typeface="Arial Narrow" pitchFamily="34" charset="0"/>
              </a:rPr>
              <a:t>«Мир виртуального музея»</a:t>
            </a:r>
            <a:endParaRPr lang="ru-RU" sz="1400" dirty="0" smtClean="0">
              <a:latin typeface="Arial Narrow" pitchFamily="34" charset="0"/>
            </a:endParaRPr>
          </a:p>
          <a:p>
            <a:pPr lvl="0" algn="just">
              <a:buFontTx/>
              <a:buChar char="-"/>
            </a:pPr>
            <a:r>
              <a:rPr lang="ru-RU" sz="1400" dirty="0" smtClean="0">
                <a:latin typeface="Arial Narrow" pitchFamily="34" charset="0"/>
              </a:rPr>
              <a:t>  Детский конкурс-фестиваль  патриотической песни «</a:t>
            </a:r>
            <a:r>
              <a:rPr lang="ru-RU" sz="1400" u="sng" dirty="0" smtClean="0">
                <a:latin typeface="Arial Narrow" pitchFamily="34" charset="0"/>
              </a:rPr>
              <a:t>Стартуем к звездам» </a:t>
            </a:r>
            <a:r>
              <a:rPr lang="ru-RU" sz="1400" dirty="0" smtClean="0">
                <a:latin typeface="Arial Narrow" pitchFamily="34" charset="0"/>
              </a:rPr>
              <a:t>г.Москва</a:t>
            </a:r>
          </a:p>
          <a:p>
            <a:pPr lvl="0" algn="just">
              <a:buFont typeface="Wingdings" pitchFamily="2" charset="2"/>
              <a:buChar char="ü"/>
            </a:pPr>
            <a:r>
              <a:rPr lang="ru-RU" sz="1400" b="1" dirty="0" smtClean="0">
                <a:latin typeface="Arial Narrow" pitchFamily="34" charset="0"/>
              </a:rPr>
              <a:t>  Гран-при</a:t>
            </a:r>
            <a:r>
              <a:rPr lang="ru-RU" sz="1400" dirty="0" smtClean="0">
                <a:latin typeface="Arial Narrow" pitchFamily="34" charset="0"/>
              </a:rPr>
              <a:t>: номинация «Ансамбль»</a:t>
            </a:r>
          </a:p>
          <a:p>
            <a:pPr lvl="0" algn="just">
              <a:buFont typeface="Wingdings" pitchFamily="2" charset="2"/>
              <a:buChar char="ü"/>
            </a:pPr>
            <a:r>
              <a:rPr lang="ru-RU" sz="1400" b="1" dirty="0" smtClean="0">
                <a:latin typeface="Arial Narrow" pitchFamily="34" charset="0"/>
              </a:rPr>
              <a:t>  </a:t>
            </a:r>
            <a:r>
              <a:rPr lang="en-US" sz="1400" b="1" dirty="0" smtClean="0">
                <a:latin typeface="Arial Narrow" pitchFamily="34" charset="0"/>
              </a:rPr>
              <a:t>I </a:t>
            </a:r>
            <a:r>
              <a:rPr lang="ru-RU" sz="1400" b="1" dirty="0" smtClean="0">
                <a:latin typeface="Arial Narrow" pitchFamily="34" charset="0"/>
              </a:rPr>
              <a:t>место </a:t>
            </a:r>
            <a:r>
              <a:rPr lang="ru-RU" sz="1400" dirty="0" smtClean="0">
                <a:latin typeface="Arial Narrow" pitchFamily="34" charset="0"/>
              </a:rPr>
              <a:t>– номинация «Дуэт»</a:t>
            </a:r>
          </a:p>
          <a:p>
            <a:pPr lvl="0" algn="just">
              <a:buFont typeface="Wingdings" pitchFamily="2" charset="2"/>
              <a:buChar char="ü"/>
            </a:pPr>
            <a:r>
              <a:rPr lang="ru-RU" sz="1400" b="1" dirty="0" smtClean="0">
                <a:latin typeface="Arial Narrow" pitchFamily="34" charset="0"/>
              </a:rPr>
              <a:t>  </a:t>
            </a:r>
            <a:r>
              <a:rPr lang="en-US" sz="1400" b="1" dirty="0" smtClean="0">
                <a:latin typeface="Arial Narrow" pitchFamily="34" charset="0"/>
              </a:rPr>
              <a:t>I </a:t>
            </a:r>
            <a:r>
              <a:rPr lang="ru-RU" sz="1400" b="1" dirty="0" smtClean="0">
                <a:latin typeface="Arial Narrow" pitchFamily="34" charset="0"/>
              </a:rPr>
              <a:t>место </a:t>
            </a:r>
            <a:r>
              <a:rPr lang="ru-RU" sz="1400" dirty="0" smtClean="0">
                <a:latin typeface="Arial Narrow" pitchFamily="34" charset="0"/>
              </a:rPr>
              <a:t>– номинация «Солист»</a:t>
            </a:r>
          </a:p>
          <a:p>
            <a:pPr lvl="0" algn="just">
              <a:buFontTx/>
              <a:buChar char="-"/>
            </a:pPr>
            <a:endParaRPr lang="ru-RU" sz="1400" dirty="0" smtClean="0">
              <a:latin typeface="Arial Narrow" pitchFamily="34" charset="0"/>
            </a:endParaRPr>
          </a:p>
          <a:p>
            <a:pPr lvl="0" algn="just"/>
            <a:endParaRPr lang="ru-RU" sz="1400" dirty="0" smtClean="0">
              <a:latin typeface="Arial Narrow" pitchFamily="34" charset="0"/>
            </a:endParaRPr>
          </a:p>
          <a:p>
            <a:endParaRPr lang="ru-RU" dirty="0"/>
          </a:p>
        </p:txBody>
      </p:sp>
      <p:pic>
        <p:nvPicPr>
          <p:cNvPr id="23554" name="Picture 2" descr="https://sun9-10.userapi.com/c847017/v847017678/15ce8/1UstSGv7-BY.jpg"/>
          <p:cNvPicPr>
            <a:picLocks noChangeAspect="1" noChangeArrowheads="1"/>
          </p:cNvPicPr>
          <p:nvPr/>
        </p:nvPicPr>
        <p:blipFill>
          <a:blip r:embed="rId2" cstate="print"/>
          <a:srcRect/>
          <a:stretch>
            <a:fillRect/>
          </a:stretch>
        </p:blipFill>
        <p:spPr bwMode="auto">
          <a:xfrm>
            <a:off x="764704" y="5316051"/>
            <a:ext cx="2664297" cy="1775683"/>
          </a:xfrm>
          <a:prstGeom prst="rect">
            <a:avLst/>
          </a:prstGeom>
          <a:noFill/>
          <a:ln>
            <a:solidFill>
              <a:schemeClr val="tx2">
                <a:lumMod val="50000"/>
              </a:schemeClr>
            </a:solidFill>
          </a:ln>
        </p:spPr>
      </p:pic>
      <p:pic>
        <p:nvPicPr>
          <p:cNvPr id="23556" name="Picture 4" descr="https://sun9-24.userapi.com/c830708/v830708396/7f7bd/esM3Ct0aV0U.jpg"/>
          <p:cNvPicPr>
            <a:picLocks noChangeAspect="1" noChangeArrowheads="1"/>
          </p:cNvPicPr>
          <p:nvPr/>
        </p:nvPicPr>
        <p:blipFill>
          <a:blip r:embed="rId3" cstate="print"/>
          <a:srcRect/>
          <a:stretch>
            <a:fillRect/>
          </a:stretch>
        </p:blipFill>
        <p:spPr bwMode="auto">
          <a:xfrm>
            <a:off x="3717032" y="5220073"/>
            <a:ext cx="2736304" cy="1823673"/>
          </a:xfrm>
          <a:prstGeom prst="rect">
            <a:avLst/>
          </a:prstGeom>
          <a:noFill/>
          <a:ln>
            <a:solidFill>
              <a:schemeClr val="tx2">
                <a:lumMod val="50000"/>
              </a:schemeClr>
            </a:solidFill>
          </a:ln>
        </p:spPr>
      </p:pic>
      <p:pic>
        <p:nvPicPr>
          <p:cNvPr id="23560" name="Picture 8" descr="https://sun9-11.userapi.com/c636321/v636321791/dc54/2sM0FRvKxDs.jpg"/>
          <p:cNvPicPr>
            <a:picLocks noChangeAspect="1" noChangeArrowheads="1"/>
          </p:cNvPicPr>
          <p:nvPr/>
        </p:nvPicPr>
        <p:blipFill>
          <a:blip r:embed="rId4" cstate="print"/>
          <a:srcRect/>
          <a:stretch>
            <a:fillRect/>
          </a:stretch>
        </p:blipFill>
        <p:spPr bwMode="auto">
          <a:xfrm>
            <a:off x="692696" y="7236296"/>
            <a:ext cx="2664296" cy="1775681"/>
          </a:xfrm>
          <a:prstGeom prst="rect">
            <a:avLst/>
          </a:prstGeom>
          <a:noFill/>
          <a:ln>
            <a:solidFill>
              <a:schemeClr val="tx2">
                <a:lumMod val="50000"/>
              </a:schemeClr>
            </a:solidFill>
          </a:ln>
        </p:spPr>
      </p:pic>
      <p:pic>
        <p:nvPicPr>
          <p:cNvPr id="14" name="Рисунок 13" descr="DSC_3281.JPG"/>
          <p:cNvPicPr>
            <a:picLocks noChangeAspect="1"/>
          </p:cNvPicPr>
          <p:nvPr/>
        </p:nvPicPr>
        <p:blipFill>
          <a:blip r:embed="rId5" cstate="print"/>
          <a:stretch>
            <a:fillRect/>
          </a:stretch>
        </p:blipFill>
        <p:spPr>
          <a:xfrm>
            <a:off x="3717032" y="7164288"/>
            <a:ext cx="2664296" cy="1771474"/>
          </a:xfrm>
          <a:prstGeom prst="rect">
            <a:avLst/>
          </a:prstGeom>
          <a:ln>
            <a:solidFill>
              <a:schemeClr val="tx2">
                <a:lumMod val="50000"/>
              </a:schemeClr>
            </a:solidFill>
          </a:ln>
        </p:spPr>
      </p:pic>
      <p:pic>
        <p:nvPicPr>
          <p:cNvPr id="8" name="Содержимое 26" descr="Значок гимназии № 19 5х5 см.png"/>
          <p:cNvPicPr>
            <a:picLocks noChangeAspect="1"/>
          </p:cNvPicPr>
          <p:nvPr/>
        </p:nvPicPr>
        <p:blipFill>
          <a:blip r:embed="rId6" cstate="print"/>
          <a:stretch>
            <a:fillRect/>
          </a:stretch>
        </p:blipFill>
        <p:spPr>
          <a:xfrm>
            <a:off x="2780929" y="6084168"/>
            <a:ext cx="1584176" cy="158417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ChangeArrowheads="1"/>
          </p:cNvSpPr>
          <p:nvPr/>
        </p:nvSpPr>
        <p:spPr bwMode="auto">
          <a:xfrm flipH="1">
            <a:off x="548680" y="575268"/>
            <a:ext cx="5832648" cy="461664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Arial Narrow" pitchFamily="34" charset="0"/>
                <a:ea typeface="Calibri" pitchFamily="34" charset="0"/>
                <a:cs typeface="Times New Roman" pitchFamily="18" charset="0"/>
              </a:rPr>
              <a:t>Музей оказывает помощь педагогам гимназии в организации образовательно-воспитательного процесса. Экспозиция</a:t>
            </a:r>
            <a:r>
              <a:rPr kumimoji="0" lang="ru-RU" sz="1400" b="0" i="0" u="none" strike="noStrike" cap="none" normalizeH="0" dirty="0" smtClean="0">
                <a:ln>
                  <a:noFill/>
                </a:ln>
                <a:solidFill>
                  <a:schemeClr val="tx1"/>
                </a:solidFill>
                <a:effectLst/>
                <a:latin typeface="Arial Narrow" pitchFamily="34" charset="0"/>
                <a:ea typeface="Calibri" pitchFamily="34" charset="0"/>
                <a:cs typeface="Times New Roman" pitchFamily="18" charset="0"/>
              </a:rPr>
              <a:t> музея постоянно пополняется новыми экспонатами</a:t>
            </a:r>
            <a:r>
              <a:rPr kumimoji="0" lang="ru-RU" sz="1400" b="0" i="0" u="none" strike="noStrike" cap="none" normalizeH="0" baseline="0" dirty="0" smtClean="0">
                <a:ln>
                  <a:noFill/>
                </a:ln>
                <a:solidFill>
                  <a:schemeClr val="tx1"/>
                </a:solidFill>
                <a:effectLst/>
                <a:latin typeface="Arial Narrow" pitchFamily="34" charset="0"/>
                <a:ea typeface="Calibri" pitchFamily="34" charset="0"/>
                <a:cs typeface="Times New Roman" pitchFamily="18" charset="0"/>
              </a:rPr>
              <a:t>. Материалы музея используются учителями истории при подготовке уроков, отражающих события военных лет: карты, схемы, стенды, фотоматериалы служат иллюстративным материалом.</a:t>
            </a:r>
          </a:p>
          <a:p>
            <a:pPr marL="0" marR="0" lvl="0" indent="0" algn="just" defTabSz="914400" rtl="0" eaLnBrk="1" fontAlgn="base" latinLnBrk="0" hangingPunct="1">
              <a:lnSpc>
                <a:spcPct val="100000"/>
              </a:lnSpc>
              <a:spcBef>
                <a:spcPct val="0"/>
              </a:spcBef>
              <a:spcAft>
                <a:spcPct val="0"/>
              </a:spcAft>
              <a:buClrTx/>
              <a:buSzTx/>
              <a:buFontTx/>
              <a:buNone/>
              <a:tabLst/>
            </a:pPr>
            <a:r>
              <a:rPr lang="ru-RU" sz="1400" dirty="0" smtClean="0">
                <a:latin typeface="Arial Narrow" pitchFamily="34" charset="0"/>
                <a:cs typeface="Times New Roman" pitchFamily="18" charset="0"/>
              </a:rPr>
              <a:t>Тематика экскурсий, проводимых в музее:</a:t>
            </a:r>
          </a:p>
          <a:p>
            <a:pPr marL="342900" lvl="0" indent="-342900" algn="just" fontAlgn="base">
              <a:spcBef>
                <a:spcPct val="0"/>
              </a:spcBef>
              <a:spcAft>
                <a:spcPct val="0"/>
              </a:spcAft>
              <a:buAutoNum type="arabicParenR"/>
            </a:pPr>
            <a:r>
              <a:rPr kumimoji="0" lang="ru-RU" sz="1400" b="0" i="0" u="none" strike="noStrike" cap="none" normalizeH="0" baseline="0" dirty="0" smtClean="0">
                <a:ln>
                  <a:noFill/>
                </a:ln>
                <a:solidFill>
                  <a:schemeClr val="tx1"/>
                </a:solidFill>
                <a:effectLst/>
                <a:latin typeface="Arial Narrow" pitchFamily="34" charset="0"/>
                <a:cs typeface="Times New Roman" pitchFamily="18" charset="0"/>
              </a:rPr>
              <a:t>«Ими гордится гимназия» – экскурсия,</a:t>
            </a:r>
            <a:r>
              <a:rPr kumimoji="0" lang="ru-RU" sz="1400" b="0" i="0" u="none" strike="noStrike" cap="none" normalizeH="0" dirty="0" smtClean="0">
                <a:ln>
                  <a:noFill/>
                </a:ln>
                <a:solidFill>
                  <a:schemeClr val="tx1"/>
                </a:solidFill>
                <a:effectLst/>
                <a:latin typeface="Arial Narrow" pitchFamily="34" charset="0"/>
                <a:cs typeface="Times New Roman" pitchFamily="18" charset="0"/>
              </a:rPr>
              <a:t> посвященная первому директору </a:t>
            </a:r>
            <a:r>
              <a:rPr kumimoji="0" lang="ru-RU" sz="1400" b="0" i="0" u="none" strike="noStrike" cap="none" normalizeH="0" dirty="0" err="1" smtClean="0">
                <a:ln>
                  <a:noFill/>
                </a:ln>
                <a:solidFill>
                  <a:schemeClr val="tx1"/>
                </a:solidFill>
                <a:effectLst/>
                <a:latin typeface="Arial Narrow" pitchFamily="34" charset="0"/>
                <a:cs typeface="Times New Roman" pitchFamily="18" charset="0"/>
              </a:rPr>
              <a:t>Ярокурцеву</a:t>
            </a:r>
            <a:r>
              <a:rPr kumimoji="0" lang="ru-RU" sz="1400" b="0" i="0" u="none" strike="noStrike" cap="none" normalizeH="0" dirty="0" smtClean="0">
                <a:ln>
                  <a:noFill/>
                </a:ln>
                <a:solidFill>
                  <a:schemeClr val="tx1"/>
                </a:solidFill>
                <a:effectLst/>
                <a:latin typeface="Arial Narrow" pitchFamily="34" charset="0"/>
                <a:cs typeface="Times New Roman" pitchFamily="18" charset="0"/>
              </a:rPr>
              <a:t> И.П. и </a:t>
            </a:r>
            <a:r>
              <a:rPr lang="ru-RU" sz="1400" dirty="0" smtClean="0">
                <a:latin typeface="Arial Narrow" pitchFamily="34" charset="0"/>
              </a:rPr>
              <a:t>выпускникам школы, погибшим на территории Чеченской Республики при исполнении военного долга  Кондратьеву Сергею и Козлову Геннадию.</a:t>
            </a:r>
          </a:p>
          <a:p>
            <a:pPr marL="342900" lvl="0" indent="-342900" algn="just" fontAlgn="base">
              <a:spcBef>
                <a:spcPct val="0"/>
              </a:spcBef>
              <a:spcAft>
                <a:spcPct val="0"/>
              </a:spcAft>
              <a:buAutoNum type="arabicParenR"/>
            </a:pPr>
            <a:r>
              <a:rPr kumimoji="0" lang="ru-RU" sz="1400" b="0" i="0" u="none" strike="noStrike" cap="none" normalizeH="0" baseline="0" dirty="0" smtClean="0">
                <a:ln>
                  <a:noFill/>
                </a:ln>
                <a:solidFill>
                  <a:schemeClr val="tx1"/>
                </a:solidFill>
                <a:effectLst/>
                <a:latin typeface="Arial Narrow" pitchFamily="34" charset="0"/>
                <a:cs typeface="Arial" pitchFamily="34" charset="0"/>
              </a:rPr>
              <a:t>«От крестьянского сына до Маршала</a:t>
            </a:r>
            <a:r>
              <a:rPr kumimoji="0" lang="ru-RU" sz="1400" b="0" i="0" u="none" strike="noStrike" cap="none" normalizeH="0" dirty="0" smtClean="0">
                <a:ln>
                  <a:noFill/>
                </a:ln>
                <a:solidFill>
                  <a:schemeClr val="tx1"/>
                </a:solidFill>
                <a:effectLst/>
                <a:latin typeface="Arial Narrow" pitchFamily="34" charset="0"/>
                <a:cs typeface="Arial" pitchFamily="34" charset="0"/>
              </a:rPr>
              <a:t> Победы» – театрализованная экскурсия, посвященная четырежды Герою Советского Союза Г.К.Жукову.</a:t>
            </a:r>
          </a:p>
          <a:p>
            <a:pPr marL="342900" lvl="0" indent="-342900" algn="just" fontAlgn="base">
              <a:spcBef>
                <a:spcPct val="0"/>
              </a:spcBef>
              <a:spcAft>
                <a:spcPct val="0"/>
              </a:spcAft>
              <a:buAutoNum type="arabicParenR"/>
            </a:pPr>
            <a:r>
              <a:rPr lang="ru-RU" sz="1400" baseline="0" dirty="0" smtClean="0">
                <a:latin typeface="Arial Narrow" pitchFamily="34" charset="0"/>
                <a:cs typeface="Arial" pitchFamily="34" charset="0"/>
              </a:rPr>
              <a:t>«В</a:t>
            </a:r>
            <a:r>
              <a:rPr lang="ru-RU" sz="1400" dirty="0" smtClean="0">
                <a:latin typeface="Arial Narrow" pitchFamily="34" charset="0"/>
                <a:cs typeface="Arial" pitchFamily="34" charset="0"/>
              </a:rPr>
              <a:t> небесах мы летали одних» – литературно-музыкальная композиция, посвященная боевому пути авиаполка «Нормандия-Неман» и истории дружбы между советскими и французскими летчиками во время ВОВ.</a:t>
            </a:r>
          </a:p>
          <a:p>
            <a:pPr marL="342900" lvl="0" indent="-342900" algn="just" fontAlgn="base">
              <a:spcBef>
                <a:spcPct val="0"/>
              </a:spcBef>
              <a:spcAft>
                <a:spcPct val="0"/>
              </a:spcAft>
              <a:buAutoNum type="arabicParenR"/>
            </a:pPr>
            <a:r>
              <a:rPr kumimoji="0" lang="ru-RU" sz="1400" b="0" i="0" u="none" strike="noStrike" cap="none" normalizeH="0" baseline="0" dirty="0" smtClean="0">
                <a:ln>
                  <a:noFill/>
                </a:ln>
                <a:solidFill>
                  <a:schemeClr val="tx1"/>
                </a:solidFill>
                <a:effectLst/>
                <a:latin typeface="Arial Narrow" pitchFamily="34" charset="0"/>
                <a:cs typeface="Arial" pitchFamily="34" charset="0"/>
              </a:rPr>
              <a:t>«Боевой путь 50-й армии и освобождение Калужской области от немецко-фашистских  захватчиков» </a:t>
            </a:r>
          </a:p>
          <a:p>
            <a:pPr marL="342900" lvl="0" indent="-342900" algn="just" fontAlgn="base">
              <a:spcBef>
                <a:spcPct val="0"/>
              </a:spcBef>
              <a:spcAft>
                <a:spcPct val="0"/>
              </a:spcAft>
              <a:buAutoNum type="arabicParenR"/>
            </a:pPr>
            <a:endParaRPr lang="ru-RU" sz="1400" dirty="0" smtClean="0">
              <a:latin typeface="Arial Narrow" pitchFamily="34" charset="0"/>
              <a:cs typeface="Arial" pitchFamily="34" charset="0"/>
            </a:endParaRPr>
          </a:p>
          <a:p>
            <a:pPr marL="342900" lvl="0" indent="-342900" fontAlgn="base">
              <a:spcBef>
                <a:spcPct val="0"/>
              </a:spcBef>
              <a:spcAft>
                <a:spcPct val="0"/>
              </a:spcAft>
            </a:pPr>
            <a:r>
              <a:rPr kumimoji="0" lang="ru-RU" sz="1400" b="0" i="0" u="none" strike="noStrike" cap="none" normalizeH="0" baseline="0" dirty="0" smtClean="0">
                <a:ln>
                  <a:noFill/>
                </a:ln>
                <a:solidFill>
                  <a:schemeClr val="tx1"/>
                </a:solidFill>
                <a:effectLst/>
                <a:latin typeface="Arial Narrow" pitchFamily="34" charset="0"/>
                <a:cs typeface="Arial" pitchFamily="34" charset="0"/>
              </a:rPr>
              <a:t>Актив музея </a:t>
            </a:r>
            <a:r>
              <a:rPr kumimoji="0" lang="ru-RU" sz="1400" b="0" i="0" u="none" strike="noStrike" cap="none" normalizeH="0" dirty="0" smtClean="0">
                <a:ln>
                  <a:noFill/>
                </a:ln>
                <a:solidFill>
                  <a:schemeClr val="tx1"/>
                </a:solidFill>
                <a:effectLst/>
                <a:latin typeface="Arial Narrow" pitchFamily="34" charset="0"/>
                <a:cs typeface="Arial" pitchFamily="34" charset="0"/>
              </a:rPr>
              <a:t> (20 человек) </a:t>
            </a:r>
            <a:r>
              <a:rPr lang="ru-RU" sz="1400" dirty="0" smtClean="0">
                <a:latin typeface="Arial Narrow" pitchFamily="34" charset="0"/>
                <a:cs typeface="Arial" pitchFamily="34" charset="0"/>
              </a:rPr>
              <a:t>участвуют в разработках и проводят экскурсии на русском и  французском языках, участвует в оформлении экспозиций. </a:t>
            </a:r>
          </a:p>
          <a:p>
            <a:pPr marL="342900" lvl="0" indent="-342900" fontAlgn="base">
              <a:spcBef>
                <a:spcPct val="0"/>
              </a:spcBef>
              <a:spcAft>
                <a:spcPct val="0"/>
              </a:spcAft>
            </a:pPr>
            <a:r>
              <a:rPr kumimoji="0" lang="ru-RU" sz="1400" b="0" i="0" u="none" strike="noStrike" cap="none" normalizeH="0" dirty="0" smtClean="0">
                <a:ln>
                  <a:noFill/>
                </a:ln>
                <a:solidFill>
                  <a:schemeClr val="tx1"/>
                </a:solidFill>
                <a:effectLst/>
                <a:latin typeface="Arial Narrow" pitchFamily="34" charset="0"/>
                <a:cs typeface="Arial" pitchFamily="34" charset="0"/>
              </a:rPr>
              <a:t>. </a:t>
            </a:r>
            <a:endParaRPr kumimoji="0" lang="ru-RU" sz="1400" b="0" i="0" u="none" strike="noStrike" cap="none" normalizeH="0" baseline="0" dirty="0" smtClean="0">
              <a:ln>
                <a:noFill/>
              </a:ln>
              <a:solidFill>
                <a:schemeClr val="tx1"/>
              </a:solidFill>
              <a:effectLst/>
              <a:latin typeface="Arial Narrow" pitchFamily="34" charset="0"/>
              <a:cs typeface="Arial" pitchFamily="34" charset="0"/>
            </a:endParaRPr>
          </a:p>
        </p:txBody>
      </p:sp>
      <p:pic>
        <p:nvPicPr>
          <p:cNvPr id="6" name="Рисунок 5" descr="Le spectacle au musee Normandie-Niemen.JPG"/>
          <p:cNvPicPr>
            <a:picLocks noChangeAspect="1"/>
          </p:cNvPicPr>
          <p:nvPr/>
        </p:nvPicPr>
        <p:blipFill>
          <a:blip r:embed="rId2" cstate="print"/>
          <a:stretch>
            <a:fillRect/>
          </a:stretch>
        </p:blipFill>
        <p:spPr>
          <a:xfrm>
            <a:off x="2132856" y="5364089"/>
            <a:ext cx="2196244" cy="1464163"/>
          </a:xfrm>
          <a:prstGeom prst="rect">
            <a:avLst/>
          </a:prstGeom>
          <a:ln>
            <a:solidFill>
              <a:schemeClr val="tx2">
                <a:lumMod val="50000"/>
              </a:schemeClr>
            </a:solidFill>
          </a:ln>
        </p:spPr>
      </p:pic>
      <p:pic>
        <p:nvPicPr>
          <p:cNvPr id="7" name="Рисунок 6" descr="Au musee de NN.jpg"/>
          <p:cNvPicPr>
            <a:picLocks noChangeAspect="1"/>
          </p:cNvPicPr>
          <p:nvPr/>
        </p:nvPicPr>
        <p:blipFill>
          <a:blip r:embed="rId3" cstate="print"/>
          <a:stretch>
            <a:fillRect/>
          </a:stretch>
        </p:blipFill>
        <p:spPr>
          <a:xfrm>
            <a:off x="332656" y="7164288"/>
            <a:ext cx="2593301" cy="1728192"/>
          </a:xfrm>
          <a:prstGeom prst="rect">
            <a:avLst/>
          </a:prstGeom>
          <a:ln>
            <a:solidFill>
              <a:schemeClr val="tx2">
                <a:lumMod val="50000"/>
              </a:schemeClr>
            </a:solidFill>
          </a:ln>
        </p:spPr>
      </p:pic>
      <p:pic>
        <p:nvPicPr>
          <p:cNvPr id="8" name="Рисунок 7" descr="DSC02397.JPG"/>
          <p:cNvPicPr>
            <a:picLocks noChangeAspect="1"/>
          </p:cNvPicPr>
          <p:nvPr/>
        </p:nvPicPr>
        <p:blipFill>
          <a:blip r:embed="rId4" cstate="print"/>
          <a:stretch>
            <a:fillRect/>
          </a:stretch>
        </p:blipFill>
        <p:spPr>
          <a:xfrm>
            <a:off x="2780929" y="6804248"/>
            <a:ext cx="2208245" cy="1656184"/>
          </a:xfrm>
          <a:prstGeom prst="rect">
            <a:avLst/>
          </a:prstGeom>
          <a:ln>
            <a:solidFill>
              <a:schemeClr val="tx2">
                <a:lumMod val="50000"/>
              </a:schemeClr>
            </a:solidFill>
          </a:ln>
        </p:spPr>
      </p:pic>
      <p:pic>
        <p:nvPicPr>
          <p:cNvPr id="9" name="Рисунок 8" descr="DSC02431.JPG"/>
          <p:cNvPicPr>
            <a:picLocks noChangeAspect="1"/>
          </p:cNvPicPr>
          <p:nvPr/>
        </p:nvPicPr>
        <p:blipFill>
          <a:blip r:embed="rId5" cstate="print"/>
          <a:stretch>
            <a:fillRect/>
          </a:stretch>
        </p:blipFill>
        <p:spPr>
          <a:xfrm>
            <a:off x="4437113" y="5364089"/>
            <a:ext cx="2276872" cy="1707655"/>
          </a:xfrm>
          <a:prstGeom prst="rect">
            <a:avLst/>
          </a:prstGeom>
          <a:ln>
            <a:solidFill>
              <a:schemeClr val="tx2">
                <a:lumMod val="50000"/>
              </a:schemeClr>
            </a:solidFill>
          </a:ln>
        </p:spPr>
      </p:pic>
      <p:pic>
        <p:nvPicPr>
          <p:cNvPr id="10" name="Рисунок 9" descr="IMG_20190430_092507_BEAUTY.jpg"/>
          <p:cNvPicPr>
            <a:picLocks noChangeAspect="1"/>
          </p:cNvPicPr>
          <p:nvPr/>
        </p:nvPicPr>
        <p:blipFill>
          <a:blip r:embed="rId6" cstate="print"/>
          <a:stretch>
            <a:fillRect/>
          </a:stretch>
        </p:blipFill>
        <p:spPr>
          <a:xfrm>
            <a:off x="4725144" y="7452320"/>
            <a:ext cx="1967542" cy="1475656"/>
          </a:xfrm>
          <a:prstGeom prst="rect">
            <a:avLst/>
          </a:prstGeom>
          <a:ln>
            <a:solidFill>
              <a:schemeClr val="tx2">
                <a:lumMod val="50000"/>
              </a:schemeClr>
            </a:solidFill>
          </a:ln>
        </p:spPr>
      </p:pic>
      <p:pic>
        <p:nvPicPr>
          <p:cNvPr id="5" name="Рисунок 4" descr="DSC_0365.JPG"/>
          <p:cNvPicPr>
            <a:picLocks noChangeAspect="1"/>
          </p:cNvPicPr>
          <p:nvPr/>
        </p:nvPicPr>
        <p:blipFill>
          <a:blip r:embed="rId7" cstate="print"/>
          <a:stretch>
            <a:fillRect/>
          </a:stretch>
        </p:blipFill>
        <p:spPr>
          <a:xfrm>
            <a:off x="159613" y="5651557"/>
            <a:ext cx="2052229" cy="1368152"/>
          </a:xfrm>
          <a:prstGeom prst="rect">
            <a:avLst/>
          </a:prstGeom>
          <a:ln>
            <a:solidFill>
              <a:schemeClr val="tx2">
                <a:lumMod val="50000"/>
              </a:schemeClr>
            </a:solid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Рисунок 36" descr="Avec Jonas Berteau.JPG"/>
          <p:cNvPicPr>
            <a:picLocks noChangeAspect="1"/>
          </p:cNvPicPr>
          <p:nvPr/>
        </p:nvPicPr>
        <p:blipFill>
          <a:blip r:embed="rId2" cstate="print"/>
          <a:stretch>
            <a:fillRect/>
          </a:stretch>
        </p:blipFill>
        <p:spPr>
          <a:xfrm>
            <a:off x="523788" y="6739301"/>
            <a:ext cx="2545171" cy="1728192"/>
          </a:xfrm>
          <a:prstGeom prst="rect">
            <a:avLst/>
          </a:prstGeom>
        </p:spPr>
      </p:pic>
      <p:pic>
        <p:nvPicPr>
          <p:cNvPr id="38" name="Рисунок 37" descr="Avec Francois Colinot - presisent de l`association Espace Normandie-Nienmen.JPG"/>
          <p:cNvPicPr>
            <a:picLocks noChangeAspect="1"/>
          </p:cNvPicPr>
          <p:nvPr/>
        </p:nvPicPr>
        <p:blipFill>
          <a:blip r:embed="rId3" cstate="print"/>
          <a:stretch>
            <a:fillRect/>
          </a:stretch>
        </p:blipFill>
        <p:spPr>
          <a:xfrm>
            <a:off x="3789040" y="2339751"/>
            <a:ext cx="2376264" cy="1675417"/>
          </a:xfrm>
          <a:prstGeom prst="rect">
            <a:avLst/>
          </a:prstGeom>
          <a:ln>
            <a:solidFill>
              <a:schemeClr val="tx2">
                <a:lumMod val="50000"/>
              </a:schemeClr>
            </a:solidFill>
          </a:ln>
        </p:spPr>
      </p:pic>
      <p:pic>
        <p:nvPicPr>
          <p:cNvPr id="39" name="Рисунок 38" descr="Avec Pierre Malinovski - un historien francais.jpg"/>
          <p:cNvPicPr>
            <a:picLocks noChangeAspect="1"/>
          </p:cNvPicPr>
          <p:nvPr/>
        </p:nvPicPr>
        <p:blipFill>
          <a:blip r:embed="rId4" cstate="print"/>
          <a:stretch>
            <a:fillRect/>
          </a:stretch>
        </p:blipFill>
        <p:spPr>
          <a:xfrm>
            <a:off x="2312876" y="4751032"/>
            <a:ext cx="1965819" cy="1512168"/>
          </a:xfrm>
          <a:prstGeom prst="rect">
            <a:avLst/>
          </a:prstGeom>
          <a:ln>
            <a:solidFill>
              <a:schemeClr val="tx2">
                <a:lumMod val="50000"/>
              </a:schemeClr>
            </a:solidFill>
          </a:ln>
        </p:spPr>
      </p:pic>
      <p:pic>
        <p:nvPicPr>
          <p:cNvPr id="55" name="Рисунок 54" descr="DSC_0110.JPG"/>
          <p:cNvPicPr>
            <a:picLocks noChangeAspect="1"/>
          </p:cNvPicPr>
          <p:nvPr/>
        </p:nvPicPr>
        <p:blipFill>
          <a:blip r:embed="rId5" cstate="print"/>
          <a:stretch>
            <a:fillRect/>
          </a:stretch>
        </p:blipFill>
        <p:spPr>
          <a:xfrm>
            <a:off x="4437112" y="4725232"/>
            <a:ext cx="2246315" cy="1512168"/>
          </a:xfrm>
          <a:prstGeom prst="rect">
            <a:avLst/>
          </a:prstGeom>
        </p:spPr>
      </p:pic>
      <p:pic>
        <p:nvPicPr>
          <p:cNvPr id="40" name="Рисунок 39" descr="Avec les jeunes footballeurs de Poissy.jpg"/>
          <p:cNvPicPr>
            <a:picLocks noChangeAspect="1"/>
          </p:cNvPicPr>
          <p:nvPr/>
        </p:nvPicPr>
        <p:blipFill>
          <a:blip r:embed="rId6" cstate="print"/>
          <a:stretch>
            <a:fillRect/>
          </a:stretch>
        </p:blipFill>
        <p:spPr>
          <a:xfrm>
            <a:off x="260648" y="4788024"/>
            <a:ext cx="1872208" cy="1438185"/>
          </a:xfrm>
          <a:prstGeom prst="rect">
            <a:avLst/>
          </a:prstGeom>
          <a:ln>
            <a:solidFill>
              <a:schemeClr val="tx2">
                <a:lumMod val="50000"/>
              </a:schemeClr>
            </a:solidFill>
          </a:ln>
        </p:spPr>
      </p:pic>
      <p:sp>
        <p:nvSpPr>
          <p:cNvPr id="26" name="TextBox 25"/>
          <p:cNvSpPr txBox="1"/>
          <p:nvPr/>
        </p:nvSpPr>
        <p:spPr>
          <a:xfrm>
            <a:off x="440668" y="393677"/>
            <a:ext cx="5832648" cy="1815882"/>
          </a:xfrm>
          <a:prstGeom prst="rect">
            <a:avLst/>
          </a:prstGeom>
          <a:noFill/>
        </p:spPr>
        <p:txBody>
          <a:bodyPr wrap="square" rtlCol="0">
            <a:spAutoFit/>
          </a:bodyPr>
          <a:lstStyle/>
          <a:p>
            <a:pPr algn="just"/>
            <a:r>
              <a:rPr lang="ru-RU" sz="1600" dirty="0" smtClean="0">
                <a:latin typeface="Arial Narrow" pitchFamily="34" charset="0"/>
              </a:rPr>
              <a:t>Экскурсии посещают не только учащиеся гимназии, но и гости из Франции. Таким образом, экспозиция «Нормандия-Неман» не только хранит память о боевом пути прославленной эскадрильи, но и служит мостом дружбы между Россией и Францией. </a:t>
            </a:r>
            <a:r>
              <a:rPr lang="ru-RU" sz="1600" dirty="0">
                <a:latin typeface="Arial Narrow" pitchFamily="34" charset="0"/>
              </a:rPr>
              <a:t>Д</a:t>
            </a:r>
            <a:r>
              <a:rPr lang="ru-RU" sz="1600" dirty="0" smtClean="0">
                <a:latin typeface="Arial Narrow" pitchFamily="34" charset="0"/>
              </a:rPr>
              <a:t>ружеские отношения между нашими странами существуют уже давно, и мы стараемся их укреплять в культурном, образовательном и  историческом ракурсе.</a:t>
            </a:r>
          </a:p>
          <a:p>
            <a:endParaRPr lang="ru-RU" sz="1600" dirty="0">
              <a:latin typeface="Arial Narrow" pitchFamily="34" charset="0"/>
            </a:endParaRPr>
          </a:p>
        </p:txBody>
      </p:sp>
      <p:pic>
        <p:nvPicPr>
          <p:cNvPr id="27" name="Рисунок 26" descr="IMG_1895.JPG"/>
          <p:cNvPicPr>
            <a:picLocks noChangeAspect="1"/>
          </p:cNvPicPr>
          <p:nvPr/>
        </p:nvPicPr>
        <p:blipFill>
          <a:blip r:embed="rId7" cstate="print"/>
          <a:stretch>
            <a:fillRect/>
          </a:stretch>
        </p:blipFill>
        <p:spPr>
          <a:xfrm>
            <a:off x="3356992" y="6804248"/>
            <a:ext cx="3203204" cy="1800200"/>
          </a:xfrm>
          <a:prstGeom prst="rect">
            <a:avLst/>
          </a:prstGeom>
        </p:spPr>
      </p:pic>
      <p:pic>
        <p:nvPicPr>
          <p:cNvPr id="32" name="Рисунок 31" descr="Слайд2.JPG"/>
          <p:cNvPicPr>
            <a:picLocks noChangeAspect="1"/>
          </p:cNvPicPr>
          <p:nvPr/>
        </p:nvPicPr>
        <p:blipFill>
          <a:blip r:embed="rId8" cstate="print"/>
          <a:stretch>
            <a:fillRect/>
          </a:stretch>
        </p:blipFill>
        <p:spPr>
          <a:xfrm>
            <a:off x="1052736" y="2339751"/>
            <a:ext cx="2520280" cy="1732693"/>
          </a:xfrm>
          <a:prstGeom prst="rect">
            <a:avLst/>
          </a:prstGeom>
        </p:spPr>
      </p:pic>
      <p:sp>
        <p:nvSpPr>
          <p:cNvPr id="2" name="TextBox 1"/>
          <p:cNvSpPr txBox="1"/>
          <p:nvPr/>
        </p:nvSpPr>
        <p:spPr>
          <a:xfrm>
            <a:off x="1196752" y="4072444"/>
            <a:ext cx="2160240" cy="276999"/>
          </a:xfrm>
          <a:prstGeom prst="rect">
            <a:avLst/>
          </a:prstGeom>
          <a:noFill/>
        </p:spPr>
        <p:txBody>
          <a:bodyPr wrap="square" rtlCol="0">
            <a:spAutoFit/>
          </a:bodyPr>
          <a:lstStyle/>
          <a:p>
            <a:r>
              <a:rPr lang="ru-RU" sz="1200" dirty="0" smtClean="0">
                <a:latin typeface="Arial Narrow" pitchFamily="34" charset="0"/>
              </a:rPr>
              <a:t>Посол Франции в РФ Жак </a:t>
            </a:r>
            <a:r>
              <a:rPr lang="ru-RU" sz="1200" dirty="0" err="1" smtClean="0">
                <a:latin typeface="Arial Narrow" pitchFamily="34" charset="0"/>
              </a:rPr>
              <a:t>Кадэ</a:t>
            </a:r>
            <a:endParaRPr lang="ru-RU" sz="1200" dirty="0">
              <a:latin typeface="Arial Narrow" pitchFamily="34" charset="0"/>
            </a:endParaRPr>
          </a:p>
        </p:txBody>
      </p:sp>
      <p:sp>
        <p:nvSpPr>
          <p:cNvPr id="11" name="TextBox 10"/>
          <p:cNvSpPr txBox="1"/>
          <p:nvPr/>
        </p:nvSpPr>
        <p:spPr>
          <a:xfrm>
            <a:off x="3789040" y="4015168"/>
            <a:ext cx="2484276" cy="600164"/>
          </a:xfrm>
          <a:prstGeom prst="rect">
            <a:avLst/>
          </a:prstGeom>
          <a:noFill/>
        </p:spPr>
        <p:txBody>
          <a:bodyPr wrap="square" rtlCol="0">
            <a:spAutoFit/>
          </a:bodyPr>
          <a:lstStyle/>
          <a:p>
            <a:pPr algn="ctr"/>
            <a:r>
              <a:rPr lang="ru-RU" sz="1100" dirty="0" smtClean="0">
                <a:latin typeface="Arial Narrow" pitchFamily="34" charset="0"/>
              </a:rPr>
              <a:t>Президент международной организации «Территория «Нормандия-Неман» Франсуа Колино</a:t>
            </a:r>
            <a:endParaRPr lang="ru-RU" sz="1100" dirty="0">
              <a:latin typeface="Arial Narrow" pitchFamily="34" charset="0"/>
            </a:endParaRPr>
          </a:p>
        </p:txBody>
      </p:sp>
      <p:sp>
        <p:nvSpPr>
          <p:cNvPr id="12" name="TextBox 11"/>
          <p:cNvSpPr txBox="1"/>
          <p:nvPr/>
        </p:nvSpPr>
        <p:spPr>
          <a:xfrm>
            <a:off x="130349" y="6263200"/>
            <a:ext cx="2160240" cy="461665"/>
          </a:xfrm>
          <a:prstGeom prst="rect">
            <a:avLst/>
          </a:prstGeom>
          <a:noFill/>
        </p:spPr>
        <p:txBody>
          <a:bodyPr wrap="square" rtlCol="0">
            <a:spAutoFit/>
          </a:bodyPr>
          <a:lstStyle/>
          <a:p>
            <a:r>
              <a:rPr lang="ru-RU" sz="1200" dirty="0" smtClean="0">
                <a:latin typeface="Arial Narrow" pitchFamily="34" charset="0"/>
              </a:rPr>
              <a:t>Ассоциация русско-французской дружбы «</a:t>
            </a:r>
            <a:r>
              <a:rPr lang="ru-RU" sz="1200" dirty="0" err="1" smtClean="0">
                <a:latin typeface="Arial Narrow" pitchFamily="34" charset="0"/>
              </a:rPr>
              <a:t>Лингварик</a:t>
            </a:r>
            <a:r>
              <a:rPr lang="ru-RU" sz="1200" dirty="0" smtClean="0">
                <a:latin typeface="Arial Narrow" pitchFamily="34" charset="0"/>
              </a:rPr>
              <a:t>» </a:t>
            </a:r>
            <a:r>
              <a:rPr lang="ru-RU" sz="1200" dirty="0" err="1" smtClean="0">
                <a:latin typeface="Arial Narrow" pitchFamily="34" charset="0"/>
              </a:rPr>
              <a:t>г.Пуасси</a:t>
            </a:r>
            <a:endParaRPr lang="ru-RU" sz="1200" dirty="0">
              <a:latin typeface="Arial Narrow" pitchFamily="34" charset="0"/>
            </a:endParaRPr>
          </a:p>
        </p:txBody>
      </p:sp>
      <p:sp>
        <p:nvSpPr>
          <p:cNvPr id="13" name="TextBox 12"/>
          <p:cNvSpPr txBox="1"/>
          <p:nvPr/>
        </p:nvSpPr>
        <p:spPr>
          <a:xfrm>
            <a:off x="2215665" y="6263200"/>
            <a:ext cx="2160240" cy="461665"/>
          </a:xfrm>
          <a:prstGeom prst="rect">
            <a:avLst/>
          </a:prstGeom>
          <a:noFill/>
        </p:spPr>
        <p:txBody>
          <a:bodyPr wrap="square" rtlCol="0">
            <a:spAutoFit/>
          </a:bodyPr>
          <a:lstStyle/>
          <a:p>
            <a:pPr algn="ctr"/>
            <a:r>
              <a:rPr lang="ru-RU" sz="1200" dirty="0" smtClean="0">
                <a:latin typeface="Arial Narrow" pitchFamily="34" charset="0"/>
              </a:rPr>
              <a:t>Французский историк и археолог Пьер </a:t>
            </a:r>
            <a:r>
              <a:rPr lang="ru-RU" sz="1200" dirty="0" err="1" smtClean="0">
                <a:latin typeface="Arial Narrow" pitchFamily="34" charset="0"/>
              </a:rPr>
              <a:t>Малиновски</a:t>
            </a:r>
            <a:endParaRPr lang="ru-RU" sz="1200" dirty="0">
              <a:latin typeface="Arial Narrow" pitchFamily="34" charset="0"/>
            </a:endParaRPr>
          </a:p>
        </p:txBody>
      </p:sp>
      <p:sp>
        <p:nvSpPr>
          <p:cNvPr id="14" name="TextBox 13"/>
          <p:cNvSpPr txBox="1"/>
          <p:nvPr/>
        </p:nvSpPr>
        <p:spPr>
          <a:xfrm>
            <a:off x="4380097" y="6263200"/>
            <a:ext cx="2160240" cy="461665"/>
          </a:xfrm>
          <a:prstGeom prst="rect">
            <a:avLst/>
          </a:prstGeom>
          <a:noFill/>
        </p:spPr>
        <p:txBody>
          <a:bodyPr wrap="square" rtlCol="0">
            <a:spAutoFit/>
          </a:bodyPr>
          <a:lstStyle/>
          <a:p>
            <a:pPr algn="ctr"/>
            <a:r>
              <a:rPr lang="ru-RU" sz="1200" dirty="0" smtClean="0">
                <a:latin typeface="Arial Narrow" pitchFamily="34" charset="0"/>
              </a:rPr>
              <a:t>Военно-воздушный атташе Франции в РФ Марк </a:t>
            </a:r>
            <a:r>
              <a:rPr lang="ru-RU" sz="1200" dirty="0" err="1" smtClean="0">
                <a:latin typeface="Arial Narrow" pitchFamily="34" charset="0"/>
              </a:rPr>
              <a:t>Зерманн</a:t>
            </a:r>
            <a:endParaRPr lang="ru-RU" sz="1200" dirty="0">
              <a:latin typeface="Arial Narrow" pitchFamily="34" charset="0"/>
            </a:endParaRPr>
          </a:p>
        </p:txBody>
      </p:sp>
      <p:sp>
        <p:nvSpPr>
          <p:cNvPr id="15" name="TextBox 14"/>
          <p:cNvSpPr txBox="1"/>
          <p:nvPr/>
        </p:nvSpPr>
        <p:spPr>
          <a:xfrm>
            <a:off x="523789" y="8467493"/>
            <a:ext cx="2545171" cy="600164"/>
          </a:xfrm>
          <a:prstGeom prst="rect">
            <a:avLst/>
          </a:prstGeom>
          <a:noFill/>
        </p:spPr>
        <p:txBody>
          <a:bodyPr wrap="square" rtlCol="0">
            <a:spAutoFit/>
          </a:bodyPr>
          <a:lstStyle/>
          <a:p>
            <a:r>
              <a:rPr lang="ru-RU" sz="1100" dirty="0" err="1" smtClean="0">
                <a:latin typeface="Arial Narrow" pitchFamily="34" charset="0"/>
              </a:rPr>
              <a:t>Жонас</a:t>
            </a:r>
            <a:r>
              <a:rPr lang="ru-RU" sz="1100" dirty="0" smtClean="0">
                <a:latin typeface="Arial Narrow" pitchFamily="34" charset="0"/>
              </a:rPr>
              <a:t> </a:t>
            </a:r>
            <a:r>
              <a:rPr lang="ru-RU" sz="1100" dirty="0" err="1" smtClean="0">
                <a:latin typeface="Arial Narrow" pitchFamily="34" charset="0"/>
              </a:rPr>
              <a:t>Берто</a:t>
            </a:r>
            <a:r>
              <a:rPr lang="ru-RU" sz="1100" dirty="0" smtClean="0">
                <a:latin typeface="Arial Narrow" pitchFamily="34" charset="0"/>
              </a:rPr>
              <a:t> – французский легионер, проделавший путь авиаполка Нормандия-Неман на велосипеде</a:t>
            </a:r>
            <a:endParaRPr lang="ru-RU" sz="1100" dirty="0">
              <a:latin typeface="Arial Narrow" pitchFamily="34" charset="0"/>
            </a:endParaRPr>
          </a:p>
        </p:txBody>
      </p:sp>
      <p:sp>
        <p:nvSpPr>
          <p:cNvPr id="16" name="TextBox 15"/>
          <p:cNvSpPr txBox="1"/>
          <p:nvPr/>
        </p:nvSpPr>
        <p:spPr>
          <a:xfrm>
            <a:off x="3620776" y="8629075"/>
            <a:ext cx="2760552" cy="276999"/>
          </a:xfrm>
          <a:prstGeom prst="rect">
            <a:avLst/>
          </a:prstGeom>
          <a:noFill/>
        </p:spPr>
        <p:txBody>
          <a:bodyPr wrap="square" rtlCol="0">
            <a:spAutoFit/>
          </a:bodyPr>
          <a:lstStyle/>
          <a:p>
            <a:r>
              <a:rPr lang="ru-RU" sz="1200" dirty="0" smtClean="0">
                <a:latin typeface="Arial Narrow" pitchFamily="34" charset="0"/>
              </a:rPr>
              <a:t>Официальная делегация </a:t>
            </a:r>
            <a:r>
              <a:rPr lang="ru-RU" sz="1200" dirty="0" err="1" smtClean="0">
                <a:latin typeface="Arial Narrow" pitchFamily="34" charset="0"/>
              </a:rPr>
              <a:t>г.Пуасси</a:t>
            </a:r>
            <a:endParaRPr lang="ru-RU" sz="1200" dirty="0">
              <a:latin typeface="Arial Narrow"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76672" y="395536"/>
            <a:ext cx="5688632" cy="5786199"/>
          </a:xfrm>
          <a:prstGeom prst="rect">
            <a:avLst/>
          </a:prstGeom>
        </p:spPr>
        <p:txBody>
          <a:bodyPr wrap="square">
            <a:spAutoFit/>
          </a:bodyPr>
          <a:lstStyle/>
          <a:p>
            <a:pPr algn="just"/>
            <a:r>
              <a:rPr lang="ru-RU" sz="1400" dirty="0" smtClean="0">
                <a:latin typeface="Arial Narrow" pitchFamily="34" charset="0"/>
              </a:rPr>
              <a:t>   </a:t>
            </a:r>
            <a:r>
              <a:rPr lang="ru-RU" sz="1200" dirty="0" smtClean="0">
                <a:latin typeface="Arial Narrow" pitchFamily="34" charset="0"/>
              </a:rPr>
              <a:t>Музей гимназии тесно сотрудничает с французской организацией «</a:t>
            </a:r>
            <a:r>
              <a:rPr lang="ru-RU" sz="1200" dirty="0" err="1" smtClean="0">
                <a:latin typeface="Arial Narrow" pitchFamily="34" charset="0"/>
              </a:rPr>
              <a:t>Лингварик</a:t>
            </a:r>
            <a:r>
              <a:rPr lang="ru-RU" sz="1200" dirty="0" smtClean="0">
                <a:latin typeface="Arial Narrow" pitchFamily="34" charset="0"/>
              </a:rPr>
              <a:t>» и мемориалом «Нормандия – Неман». В марте 2019 года актив школьного музея посетил Францию. Наши ребята рассказывали французским школьникам о Калужском крае, о подвиге летчиков эскадрильи «Нормандия – Неман», а также о </a:t>
            </a:r>
            <a:r>
              <a:rPr lang="ru-RU" sz="1200" dirty="0">
                <a:latin typeface="Arial Narrow" pitchFamily="34" charset="0"/>
              </a:rPr>
              <a:t>русско-французской дружбе </a:t>
            </a:r>
            <a:r>
              <a:rPr lang="ru-RU" sz="1200" dirty="0" smtClean="0">
                <a:latin typeface="Arial Narrow" pitchFamily="34" charset="0"/>
              </a:rPr>
              <a:t>в годы Великой Отечественной войны, встретились с родственниками французских летчиков и посетили музей Нормандии-Неман в </a:t>
            </a:r>
            <a:r>
              <a:rPr lang="ru-RU" sz="1200" dirty="0" err="1" smtClean="0">
                <a:latin typeface="Arial Narrow" pitchFamily="34" charset="0"/>
              </a:rPr>
              <a:t>лё</a:t>
            </a:r>
            <a:r>
              <a:rPr lang="ru-RU" sz="1200" dirty="0" smtClean="0">
                <a:latin typeface="Arial Narrow" pitchFamily="34" charset="0"/>
              </a:rPr>
              <a:t> </a:t>
            </a:r>
            <a:r>
              <a:rPr lang="ru-RU" sz="1200" dirty="0" err="1" smtClean="0">
                <a:latin typeface="Arial Narrow" pitchFamily="34" charset="0"/>
              </a:rPr>
              <a:t>Буржэ</a:t>
            </a:r>
            <a:r>
              <a:rPr lang="ru-RU" sz="1200" dirty="0" smtClean="0">
                <a:latin typeface="Arial Narrow" pitchFamily="34" charset="0"/>
              </a:rPr>
              <a:t>.</a:t>
            </a:r>
          </a:p>
          <a:p>
            <a:pPr algn="just"/>
            <a:r>
              <a:rPr lang="ru-RU" sz="1200" dirty="0" smtClean="0">
                <a:latin typeface="Arial Narrow" pitchFamily="34" charset="0"/>
              </a:rPr>
              <a:t> В год празднования 75-летия Победы, согласно реализации проекта «Урок живой истории», юные экскурсоводы музея примут участие во торжественных мероприятиях, посвященных празднованию этой знаменательной даты во Франции. Ребята расскажут о боевом пути эскадрильи «Нормандия – Неман», примут участие в шествии Бессмертного полка в Париже. </a:t>
            </a:r>
          </a:p>
          <a:p>
            <a:pPr algn="just"/>
            <a:r>
              <a:rPr lang="ru-RU" sz="1200" dirty="0">
                <a:latin typeface="Arial Narrow" pitchFamily="34" charset="0"/>
              </a:rPr>
              <a:t> </a:t>
            </a:r>
            <a:r>
              <a:rPr lang="ru-RU" sz="1200" dirty="0" smtClean="0">
                <a:latin typeface="Arial Narrow" pitchFamily="34" charset="0"/>
              </a:rPr>
              <a:t>   Ежегодно учащиеся гимназии принимают участие в акции «Память наших сердец», осуществляя уборку могил Героя Советского Союза  А.И. Квашнина и первого директора Средней школы №19 города Калуги И.П. </a:t>
            </a:r>
            <a:r>
              <a:rPr lang="ru-RU" sz="1200" dirty="0" err="1" smtClean="0">
                <a:latin typeface="Arial Narrow" pitchFamily="34" charset="0"/>
              </a:rPr>
              <a:t>Ярокурцева</a:t>
            </a:r>
            <a:r>
              <a:rPr lang="ru-RU" sz="1200" dirty="0" smtClean="0">
                <a:latin typeface="Arial Narrow" pitchFamily="34" charset="0"/>
              </a:rPr>
              <a:t>, а также в периодической реставрации памятника русско-французской дружбы  на аэродроме Хатенки </a:t>
            </a:r>
            <a:r>
              <a:rPr lang="ru-RU" sz="1200" dirty="0" err="1" smtClean="0">
                <a:latin typeface="Arial Narrow" pitchFamily="34" charset="0"/>
              </a:rPr>
              <a:t>Козельского</a:t>
            </a:r>
            <a:r>
              <a:rPr lang="ru-RU" sz="1200" dirty="0" smtClean="0">
                <a:latin typeface="Arial Narrow" pitchFamily="34" charset="0"/>
              </a:rPr>
              <a:t> района.</a:t>
            </a:r>
          </a:p>
          <a:p>
            <a:pPr algn="just"/>
            <a:r>
              <a:rPr lang="ru-RU" sz="1200" dirty="0">
                <a:latin typeface="Arial Narrow" pitchFamily="34" charset="0"/>
              </a:rPr>
              <a:t> </a:t>
            </a:r>
            <a:r>
              <a:rPr lang="ru-RU" sz="1200" dirty="0" smtClean="0">
                <a:latin typeface="Arial Narrow" pitchFamily="34" charset="0"/>
              </a:rPr>
              <a:t>    Актив музея постоянно принимает участие в торжественных митингах, посвященных памятным датам Великой Отечественной войны (митинги на Воинском кладбище, на Аллее Героев, в сквере Ветеранов); а также в праздничных шествиях на День Победы.</a:t>
            </a:r>
          </a:p>
          <a:p>
            <a:pPr algn="just"/>
            <a:r>
              <a:rPr lang="ru-RU" sz="1200" dirty="0">
                <a:latin typeface="Arial Narrow" pitchFamily="34" charset="0"/>
              </a:rPr>
              <a:t> </a:t>
            </a:r>
            <a:r>
              <a:rPr lang="ru-RU" sz="1200" dirty="0" smtClean="0">
                <a:latin typeface="Arial Narrow" pitchFamily="34" charset="0"/>
              </a:rPr>
              <a:t>    Доброй традицией стали встречи пятиклассников гимназии с основателем школьного музея Боевой Славы «Нормандия – Неман» Марией Ивановной Кузьминой, рассказы которой посвящены жизни девочек – миротворцев </a:t>
            </a:r>
            <a:r>
              <a:rPr lang="ru-RU" sz="1200" dirty="0" err="1" smtClean="0">
                <a:latin typeface="Arial Narrow" pitchFamily="34" charset="0"/>
              </a:rPr>
              <a:t>Саманты</a:t>
            </a:r>
            <a:r>
              <a:rPr lang="ru-RU" sz="1200" dirty="0" smtClean="0">
                <a:latin typeface="Arial Narrow" pitchFamily="34" charset="0"/>
              </a:rPr>
              <a:t> Смит и Кати </a:t>
            </a:r>
            <a:r>
              <a:rPr lang="ru-RU" sz="1200" dirty="0" err="1" smtClean="0">
                <a:latin typeface="Arial Narrow" pitchFamily="34" charset="0"/>
              </a:rPr>
              <a:t>Лычевой</a:t>
            </a:r>
            <a:r>
              <a:rPr lang="ru-RU" sz="1200" dirty="0" smtClean="0">
                <a:latin typeface="Arial Narrow" pitchFamily="34" charset="0"/>
              </a:rPr>
              <a:t> .</a:t>
            </a:r>
          </a:p>
          <a:p>
            <a:pPr algn="just"/>
            <a:r>
              <a:rPr lang="ru-RU" sz="1200" dirty="0">
                <a:latin typeface="Arial Narrow" pitchFamily="34" charset="0"/>
              </a:rPr>
              <a:t> </a:t>
            </a:r>
            <a:r>
              <a:rPr lang="ru-RU" sz="1200" dirty="0" smtClean="0">
                <a:latin typeface="Arial Narrow" pitchFamily="34" charset="0"/>
              </a:rPr>
              <a:t>   Накануне 9 мая в стенах гимназии </a:t>
            </a:r>
            <a:r>
              <a:rPr lang="ru-RU" sz="1200" dirty="0">
                <a:latin typeface="Arial Narrow" pitchFamily="34" charset="0"/>
              </a:rPr>
              <a:t>ежегодно </a:t>
            </a:r>
            <a:r>
              <a:rPr lang="ru-RU" sz="1200" dirty="0" smtClean="0">
                <a:latin typeface="Arial Narrow" pitchFamily="34" charset="0"/>
              </a:rPr>
              <a:t>проводится Фестиваль Патриотической песни с приглашением ветеранов микрорайона.</a:t>
            </a:r>
          </a:p>
          <a:p>
            <a:pPr algn="just"/>
            <a:r>
              <a:rPr lang="ru-RU" sz="1200" dirty="0">
                <a:latin typeface="Arial Narrow" pitchFamily="34" charset="0"/>
              </a:rPr>
              <a:t> </a:t>
            </a:r>
            <a:r>
              <a:rPr lang="ru-RU" sz="1200" dirty="0" smtClean="0">
                <a:latin typeface="Arial Narrow" pitchFamily="34" charset="0"/>
              </a:rPr>
              <a:t>     2 декабря 2019 года Областной комитет памяти Г.К. Жукова провел для патриотических объединений викторину «Маршал Победы».</a:t>
            </a:r>
          </a:p>
          <a:p>
            <a:pPr algn="just"/>
            <a:r>
              <a:rPr lang="ru-RU" sz="1200" dirty="0">
                <a:latin typeface="Arial Narrow" pitchFamily="34" charset="0"/>
              </a:rPr>
              <a:t> </a:t>
            </a:r>
            <a:r>
              <a:rPr lang="ru-RU" sz="1200" dirty="0" smtClean="0">
                <a:latin typeface="Arial Narrow" pitchFamily="34" charset="0"/>
              </a:rPr>
              <a:t>    Юбилейный год 75-летия Победы стартовал с Общешкольного классного часа «Блокадный хлеб».</a:t>
            </a:r>
          </a:p>
          <a:p>
            <a:pPr algn="just"/>
            <a:endParaRPr lang="ru-RU" sz="1400" dirty="0">
              <a:latin typeface="Arial Narrow" pitchFamily="34" charset="0"/>
            </a:endParaRPr>
          </a:p>
          <a:p>
            <a:pPr algn="just"/>
            <a:endParaRPr lang="ru-RU" sz="1400" dirty="0" smtClean="0">
              <a:latin typeface="Arial Narrow" pitchFamily="34" charset="0"/>
            </a:endParaRPr>
          </a:p>
          <a:p>
            <a:pPr algn="just"/>
            <a:endParaRPr lang="ru-RU" sz="1400" dirty="0" smtClean="0">
              <a:latin typeface="Arial Narrow" pitchFamily="34" charset="0"/>
            </a:endParaRPr>
          </a:p>
          <a:p>
            <a:pPr algn="just"/>
            <a:r>
              <a:rPr lang="ru-RU" sz="1400" dirty="0">
                <a:latin typeface="Arial Narrow" pitchFamily="34" charset="0"/>
              </a:rPr>
              <a:t> </a:t>
            </a:r>
            <a:r>
              <a:rPr lang="ru-RU" sz="1400" dirty="0" smtClean="0">
                <a:latin typeface="Arial Narrow" pitchFamily="34" charset="0"/>
              </a:rPr>
              <a:t>    </a:t>
            </a:r>
          </a:p>
        </p:txBody>
      </p:sp>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422578" y="7244875"/>
            <a:ext cx="1796819" cy="1347614"/>
          </a:xfrm>
          <a:prstGeom prst="rect">
            <a:avLst/>
          </a:prstGeom>
          <a:ln>
            <a:solidFill>
              <a:schemeClr val="tx2">
                <a:lumMod val="75000"/>
              </a:schemeClr>
            </a:solidFill>
          </a:ln>
        </p:spPr>
      </p:pic>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1088" y="7020272"/>
            <a:ext cx="2204864" cy="1653648"/>
          </a:xfrm>
          <a:prstGeom prst="rect">
            <a:avLst/>
          </a:prstGeom>
          <a:ln>
            <a:solidFill>
              <a:schemeClr val="tx2">
                <a:lumMod val="75000"/>
              </a:schemeClr>
            </a:solidFill>
          </a:ln>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656" y="7143750"/>
            <a:ext cx="1916832" cy="1437624"/>
          </a:xfrm>
          <a:prstGeom prst="rect">
            <a:avLst/>
          </a:prstGeom>
          <a:ln>
            <a:solidFill>
              <a:schemeClr val="tx2">
                <a:lumMod val="75000"/>
              </a:schemeClr>
            </a:solidFill>
          </a:ln>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6712" y="5364088"/>
            <a:ext cx="2269062" cy="1512168"/>
          </a:xfrm>
          <a:prstGeom prst="rect">
            <a:avLst/>
          </a:prstGeom>
          <a:ln>
            <a:solidFill>
              <a:schemeClr val="tx2">
                <a:lumMod val="75000"/>
              </a:schemeClr>
            </a:solidFill>
          </a:ln>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3291" y="5323584"/>
            <a:ext cx="2070229" cy="1552672"/>
          </a:xfrm>
          <a:prstGeom prst="rect">
            <a:avLst/>
          </a:prstGeom>
          <a:ln>
            <a:solidFill>
              <a:schemeClr val="tx2">
                <a:lumMod val="75000"/>
              </a:schemeClr>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Anna\Documents\img20200222_13563301.jpg"/>
          <p:cNvPicPr>
            <a:picLocks noChangeAspect="1" noChangeArrowheads="1"/>
          </p:cNvPicPr>
          <p:nvPr/>
        </p:nvPicPr>
        <p:blipFill>
          <a:blip r:embed="rId2" cstate="print"/>
          <a:srcRect/>
          <a:stretch>
            <a:fillRect/>
          </a:stretch>
        </p:blipFill>
        <p:spPr bwMode="auto">
          <a:xfrm>
            <a:off x="548680" y="1115616"/>
            <a:ext cx="5823706" cy="7802502"/>
          </a:xfrm>
          <a:prstGeom prst="rect">
            <a:avLst/>
          </a:prstGeom>
          <a:noFill/>
        </p:spPr>
      </p:pic>
      <p:sp>
        <p:nvSpPr>
          <p:cNvPr id="6" name="TextBox 5"/>
          <p:cNvSpPr txBox="1"/>
          <p:nvPr/>
        </p:nvSpPr>
        <p:spPr>
          <a:xfrm>
            <a:off x="476672" y="251520"/>
            <a:ext cx="5832648" cy="1200329"/>
          </a:xfrm>
          <a:prstGeom prst="rect">
            <a:avLst/>
          </a:prstGeom>
          <a:noFill/>
        </p:spPr>
        <p:txBody>
          <a:bodyPr wrap="square" rtlCol="0">
            <a:spAutoFit/>
          </a:bodyPr>
          <a:lstStyle/>
          <a:p>
            <a:r>
              <a:rPr lang="ru-RU" dirty="0" smtClean="0">
                <a:latin typeface="Arial Narrow" pitchFamily="34" charset="0"/>
              </a:rPr>
              <a:t>Каждый год  в музее проводятся тематические мероприятия, круглые столы, встречи с ветеранами, посвященные знаменательным датам.</a:t>
            </a:r>
          </a:p>
          <a:p>
            <a:endParaRPr lang="ru-RU"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Anna\Documents\img20200222_13573548.jpg"/>
          <p:cNvPicPr>
            <a:picLocks noGrp="1" noChangeAspect="1" noChangeArrowheads="1"/>
          </p:cNvPicPr>
          <p:nvPr>
            <p:ph idx="1"/>
          </p:nvPr>
        </p:nvPicPr>
        <p:blipFill>
          <a:blip r:embed="rId2" cstate="print"/>
          <a:srcRect/>
          <a:stretch>
            <a:fillRect/>
          </a:stretch>
        </p:blipFill>
        <p:spPr bwMode="auto">
          <a:xfrm>
            <a:off x="0" y="0"/>
            <a:ext cx="6858000" cy="9187934"/>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Содержимое 2"/>
          <p:cNvSpPr>
            <a:spLocks noGrp="1"/>
          </p:cNvSpPr>
          <p:nvPr>
            <p:ph idx="1"/>
          </p:nvPr>
        </p:nvSpPr>
        <p:spPr/>
        <p:txBody>
          <a:bodyPr/>
          <a:lstStyle/>
          <a:p>
            <a:endParaRPr lang="ru-RU"/>
          </a:p>
        </p:txBody>
      </p:sp>
      <p:pic>
        <p:nvPicPr>
          <p:cNvPr id="27651" name="Picture 3" descr="C:\Users\Anna\Documents\img20200222_13551394.jpg"/>
          <p:cNvPicPr>
            <a:picLocks noChangeAspect="1" noChangeArrowheads="1"/>
          </p:cNvPicPr>
          <p:nvPr/>
        </p:nvPicPr>
        <p:blipFill>
          <a:blip r:embed="rId2" cstate="print"/>
          <a:srcRect/>
          <a:stretch>
            <a:fillRect/>
          </a:stretch>
        </p:blipFill>
        <p:spPr bwMode="auto">
          <a:xfrm>
            <a:off x="154868" y="0"/>
            <a:ext cx="6703132" cy="8919219"/>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20688" y="323528"/>
            <a:ext cx="5616624" cy="523220"/>
          </a:xfrm>
          <a:prstGeom prst="rect">
            <a:avLst/>
          </a:prstGeom>
          <a:noFill/>
        </p:spPr>
        <p:txBody>
          <a:bodyPr wrap="square" rtlCol="0">
            <a:spAutoFit/>
          </a:bodyPr>
          <a:lstStyle/>
          <a:p>
            <a:pPr algn="ctr"/>
            <a:r>
              <a:rPr lang="ru-RU" sz="2800" b="1" dirty="0" smtClean="0">
                <a:solidFill>
                  <a:schemeClr val="tx2">
                    <a:lumMod val="50000"/>
                  </a:schemeClr>
                </a:solidFill>
                <a:latin typeface="Arial Narrow" pitchFamily="34" charset="0"/>
                <a:cs typeface="Times New Roman" pitchFamily="18" charset="0"/>
              </a:rPr>
              <a:t>Актив музея</a:t>
            </a:r>
            <a:endParaRPr lang="ru-RU" sz="2800" b="1" dirty="0">
              <a:solidFill>
                <a:schemeClr val="tx2">
                  <a:lumMod val="50000"/>
                </a:schemeClr>
              </a:solidFill>
              <a:latin typeface="Arial Narrow" pitchFamily="34" charset="0"/>
              <a:cs typeface="Times New Roman" pitchFamily="18" charset="0"/>
            </a:endParaRPr>
          </a:p>
        </p:txBody>
      </p:sp>
      <p:sp>
        <p:nvSpPr>
          <p:cNvPr id="6" name="TextBox 5"/>
          <p:cNvSpPr txBox="1"/>
          <p:nvPr/>
        </p:nvSpPr>
        <p:spPr>
          <a:xfrm>
            <a:off x="476672" y="827584"/>
            <a:ext cx="5904656" cy="830997"/>
          </a:xfrm>
          <a:prstGeom prst="rect">
            <a:avLst/>
          </a:prstGeom>
          <a:noFill/>
        </p:spPr>
        <p:txBody>
          <a:bodyPr wrap="square" rtlCol="0">
            <a:spAutoFit/>
          </a:bodyPr>
          <a:lstStyle/>
          <a:p>
            <a:pPr algn="just"/>
            <a:r>
              <a:rPr lang="ru-RU" sz="1600" dirty="0" smtClean="0">
                <a:latin typeface="Arial Narrow" pitchFamily="34" charset="0"/>
              </a:rPr>
              <a:t>Активом музея являются учащиеся – члены юнармейского отряда «Юные </a:t>
            </a:r>
            <a:r>
              <a:rPr lang="ru-RU" sz="1600" dirty="0" err="1" smtClean="0">
                <a:latin typeface="Arial Narrow" pitchFamily="34" charset="0"/>
              </a:rPr>
              <a:t>Жуковцы</a:t>
            </a:r>
            <a:r>
              <a:rPr lang="ru-RU" sz="1600" dirty="0" smtClean="0">
                <a:latin typeface="Arial Narrow" pitchFamily="34" charset="0"/>
              </a:rPr>
              <a:t>», авиационного звена им.Ролана дё ля </a:t>
            </a:r>
            <a:r>
              <a:rPr lang="ru-RU" sz="1600" dirty="0" err="1" smtClean="0">
                <a:latin typeface="Arial Narrow" pitchFamily="34" charset="0"/>
              </a:rPr>
              <a:t>Пуапа</a:t>
            </a:r>
            <a:r>
              <a:rPr lang="ru-RU" sz="1600" dirty="0">
                <a:latin typeface="Arial Narrow" pitchFamily="34" charset="0"/>
              </a:rPr>
              <a:t> </a:t>
            </a:r>
            <a:r>
              <a:rPr lang="ru-RU" sz="1600" dirty="0" smtClean="0">
                <a:latin typeface="Arial Narrow" pitchFamily="34" charset="0"/>
              </a:rPr>
              <a:t>и Марселя Альбера.</a:t>
            </a:r>
            <a:endParaRPr lang="ru-RU" sz="1600" dirty="0">
              <a:latin typeface="Arial Narrow" pitchFamily="34" charset="0"/>
            </a:endParaRPr>
          </a:p>
        </p:txBody>
      </p:sp>
      <p:pic>
        <p:nvPicPr>
          <p:cNvPr id="7" name="Рисунок 6" descr="XOs6_sjny4s.jpg"/>
          <p:cNvPicPr>
            <a:picLocks noChangeAspect="1"/>
          </p:cNvPicPr>
          <p:nvPr/>
        </p:nvPicPr>
        <p:blipFill>
          <a:blip r:embed="rId2" cstate="print"/>
          <a:stretch>
            <a:fillRect/>
          </a:stretch>
        </p:blipFill>
        <p:spPr>
          <a:xfrm>
            <a:off x="404664" y="1619672"/>
            <a:ext cx="2736304" cy="1823378"/>
          </a:xfrm>
          <a:prstGeom prst="rect">
            <a:avLst/>
          </a:prstGeom>
          <a:ln>
            <a:solidFill>
              <a:schemeClr val="tx2">
                <a:lumMod val="50000"/>
              </a:schemeClr>
            </a:solidFill>
          </a:ln>
        </p:spPr>
      </p:pic>
      <p:pic>
        <p:nvPicPr>
          <p:cNvPr id="8" name="Рисунок 7" descr="P1030312.JPG"/>
          <p:cNvPicPr>
            <a:picLocks noChangeAspect="1"/>
          </p:cNvPicPr>
          <p:nvPr/>
        </p:nvPicPr>
        <p:blipFill>
          <a:blip r:embed="rId3" cstate="print"/>
          <a:stretch>
            <a:fillRect/>
          </a:stretch>
        </p:blipFill>
        <p:spPr>
          <a:xfrm>
            <a:off x="3429000" y="1583542"/>
            <a:ext cx="2592288" cy="1946474"/>
          </a:xfrm>
          <a:prstGeom prst="rect">
            <a:avLst/>
          </a:prstGeom>
        </p:spPr>
      </p:pic>
      <p:pic>
        <p:nvPicPr>
          <p:cNvPr id="11" name="Рисунок 10" descr="-ZoaZdZNZ38.jpg"/>
          <p:cNvPicPr>
            <a:picLocks noChangeAspect="1"/>
          </p:cNvPicPr>
          <p:nvPr/>
        </p:nvPicPr>
        <p:blipFill>
          <a:blip r:embed="rId4" cstate="print"/>
          <a:stretch>
            <a:fillRect/>
          </a:stretch>
        </p:blipFill>
        <p:spPr>
          <a:xfrm>
            <a:off x="3429000" y="3635896"/>
            <a:ext cx="2673612" cy="1791233"/>
          </a:xfrm>
          <a:prstGeom prst="rect">
            <a:avLst/>
          </a:prstGeom>
          <a:ln>
            <a:solidFill>
              <a:schemeClr val="tx2">
                <a:lumMod val="50000"/>
              </a:schemeClr>
            </a:solidFill>
          </a:ln>
        </p:spPr>
      </p:pic>
      <p:pic>
        <p:nvPicPr>
          <p:cNvPr id="12" name="Рисунок 11" descr="DSC_0121.JPG"/>
          <p:cNvPicPr>
            <a:picLocks noChangeAspect="1"/>
          </p:cNvPicPr>
          <p:nvPr/>
        </p:nvPicPr>
        <p:blipFill>
          <a:blip r:embed="rId5" cstate="print"/>
          <a:stretch>
            <a:fillRect/>
          </a:stretch>
        </p:blipFill>
        <p:spPr>
          <a:xfrm>
            <a:off x="332656" y="5940152"/>
            <a:ext cx="3707904" cy="2471936"/>
          </a:xfrm>
          <a:prstGeom prst="rect">
            <a:avLst/>
          </a:prstGeom>
          <a:ln>
            <a:solidFill>
              <a:schemeClr val="tx2">
                <a:lumMod val="50000"/>
              </a:schemeClr>
            </a:solidFill>
          </a:ln>
        </p:spPr>
      </p:pic>
      <p:pic>
        <p:nvPicPr>
          <p:cNvPr id="14" name="Рисунок 13" descr="DSC_0547.JPG"/>
          <p:cNvPicPr>
            <a:picLocks noChangeAspect="1"/>
          </p:cNvPicPr>
          <p:nvPr/>
        </p:nvPicPr>
        <p:blipFill>
          <a:blip r:embed="rId6" cstate="print"/>
          <a:stretch>
            <a:fillRect/>
          </a:stretch>
        </p:blipFill>
        <p:spPr>
          <a:xfrm>
            <a:off x="3933056" y="5652120"/>
            <a:ext cx="2403648" cy="1602432"/>
          </a:xfrm>
          <a:prstGeom prst="rect">
            <a:avLst/>
          </a:prstGeom>
          <a:ln>
            <a:solidFill>
              <a:schemeClr val="tx2">
                <a:lumMod val="50000"/>
              </a:schemeClr>
            </a:solidFill>
          </a:ln>
        </p:spPr>
      </p:pic>
      <p:pic>
        <p:nvPicPr>
          <p:cNvPr id="16" name="Рисунок 15" descr="DSC_0052.JPG"/>
          <p:cNvPicPr>
            <a:picLocks noChangeAspect="1"/>
          </p:cNvPicPr>
          <p:nvPr/>
        </p:nvPicPr>
        <p:blipFill>
          <a:blip r:embed="rId7" cstate="print"/>
          <a:stretch>
            <a:fillRect/>
          </a:stretch>
        </p:blipFill>
        <p:spPr>
          <a:xfrm>
            <a:off x="4293096" y="7452320"/>
            <a:ext cx="2232248" cy="1488165"/>
          </a:xfrm>
          <a:prstGeom prst="rect">
            <a:avLst/>
          </a:prstGeom>
          <a:ln>
            <a:solidFill>
              <a:schemeClr val="tx2">
                <a:lumMod val="50000"/>
              </a:schemeClr>
            </a:solidFill>
          </a:ln>
        </p:spPr>
      </p:pic>
      <p:pic>
        <p:nvPicPr>
          <p:cNvPr id="17" name="Рисунок 16" descr="DSC_0272.JPG"/>
          <p:cNvPicPr>
            <a:picLocks noChangeAspect="1"/>
          </p:cNvPicPr>
          <p:nvPr/>
        </p:nvPicPr>
        <p:blipFill>
          <a:blip r:embed="rId8" cstate="print"/>
          <a:stretch>
            <a:fillRect/>
          </a:stretch>
        </p:blipFill>
        <p:spPr>
          <a:xfrm>
            <a:off x="404664" y="3707904"/>
            <a:ext cx="2852936" cy="1901957"/>
          </a:xfrm>
          <a:prstGeom prst="rect">
            <a:avLst/>
          </a:prstGeom>
          <a:ln>
            <a:solidFill>
              <a:schemeClr val="tx2">
                <a:lumMod val="50000"/>
              </a:schemeClr>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DSC_0390.JPG"/>
          <p:cNvPicPr>
            <a:picLocks noChangeAspect="1"/>
          </p:cNvPicPr>
          <p:nvPr/>
        </p:nvPicPr>
        <p:blipFill>
          <a:blip r:embed="rId2" cstate="print"/>
          <a:stretch>
            <a:fillRect/>
          </a:stretch>
        </p:blipFill>
        <p:spPr>
          <a:xfrm>
            <a:off x="3645024" y="755576"/>
            <a:ext cx="2520280" cy="1680187"/>
          </a:xfrm>
          <a:prstGeom prst="rect">
            <a:avLst/>
          </a:prstGeom>
          <a:ln>
            <a:solidFill>
              <a:schemeClr val="tx2">
                <a:lumMod val="50000"/>
              </a:schemeClr>
            </a:solidFill>
          </a:ln>
        </p:spPr>
      </p:pic>
      <p:sp>
        <p:nvSpPr>
          <p:cNvPr id="7" name="TextBox 6"/>
          <p:cNvSpPr txBox="1"/>
          <p:nvPr/>
        </p:nvSpPr>
        <p:spPr>
          <a:xfrm>
            <a:off x="404664" y="251520"/>
            <a:ext cx="3384376" cy="2585323"/>
          </a:xfrm>
          <a:prstGeom prst="rect">
            <a:avLst/>
          </a:prstGeom>
          <a:noFill/>
        </p:spPr>
        <p:txBody>
          <a:bodyPr wrap="square" rtlCol="0">
            <a:spAutoFit/>
          </a:bodyPr>
          <a:lstStyle/>
          <a:p>
            <a:r>
              <a:rPr lang="ru-RU" sz="1600" b="1" dirty="0" smtClean="0">
                <a:latin typeface="Arial Narrow" pitchFamily="34" charset="0"/>
              </a:rPr>
              <a:t>Учащиеся, награжденные знаком «Юный Защитник Отечества»:</a:t>
            </a:r>
          </a:p>
          <a:p>
            <a:pPr algn="ctr"/>
            <a:r>
              <a:rPr lang="ru-RU" sz="1400" dirty="0" smtClean="0">
                <a:latin typeface="Arial Narrow" pitchFamily="34" charset="0"/>
              </a:rPr>
              <a:t>Юрченко Ксения</a:t>
            </a:r>
          </a:p>
          <a:p>
            <a:pPr algn="ctr"/>
            <a:r>
              <a:rPr lang="ru-RU" sz="1400" dirty="0" smtClean="0">
                <a:latin typeface="Arial Narrow" pitchFamily="34" charset="0"/>
              </a:rPr>
              <a:t>Глухарева </a:t>
            </a:r>
            <a:r>
              <a:rPr lang="ru-RU" sz="1400" dirty="0" err="1" smtClean="0">
                <a:latin typeface="Arial Narrow" pitchFamily="34" charset="0"/>
              </a:rPr>
              <a:t>Эмилия</a:t>
            </a:r>
            <a:r>
              <a:rPr lang="ru-RU" sz="1400" dirty="0" smtClean="0">
                <a:latin typeface="Arial Narrow" pitchFamily="34" charset="0"/>
              </a:rPr>
              <a:t> </a:t>
            </a:r>
          </a:p>
          <a:p>
            <a:pPr algn="ctr"/>
            <a:r>
              <a:rPr lang="ru-RU" sz="1400" dirty="0" err="1" smtClean="0">
                <a:latin typeface="Arial Narrow" pitchFamily="34" charset="0"/>
              </a:rPr>
              <a:t>Шлейников</a:t>
            </a:r>
            <a:r>
              <a:rPr lang="ru-RU" sz="1400" dirty="0" smtClean="0">
                <a:latin typeface="Arial Narrow" pitchFamily="34" charset="0"/>
              </a:rPr>
              <a:t> Матвей</a:t>
            </a:r>
          </a:p>
          <a:p>
            <a:pPr algn="ctr"/>
            <a:r>
              <a:rPr lang="ru-RU" sz="1400" dirty="0" smtClean="0">
                <a:latin typeface="Arial Narrow" pitchFamily="34" charset="0"/>
              </a:rPr>
              <a:t>Струков Дмитрий</a:t>
            </a:r>
          </a:p>
          <a:p>
            <a:pPr algn="ctr"/>
            <a:r>
              <a:rPr lang="ru-RU" sz="1400" dirty="0" err="1" smtClean="0">
                <a:latin typeface="Arial Narrow" pitchFamily="34" charset="0"/>
              </a:rPr>
              <a:t>Крикунова</a:t>
            </a:r>
            <a:r>
              <a:rPr lang="ru-RU" sz="1400" dirty="0" smtClean="0">
                <a:latin typeface="Arial Narrow" pitchFamily="34" charset="0"/>
              </a:rPr>
              <a:t> Елизавета</a:t>
            </a:r>
          </a:p>
          <a:p>
            <a:pPr algn="ctr"/>
            <a:r>
              <a:rPr lang="ru-RU" sz="1400" dirty="0" smtClean="0">
                <a:latin typeface="Arial Narrow" pitchFamily="34" charset="0"/>
              </a:rPr>
              <a:t>Аксенова Екатерина</a:t>
            </a:r>
          </a:p>
          <a:p>
            <a:pPr algn="ctr"/>
            <a:r>
              <a:rPr lang="ru-RU" sz="1400" dirty="0" smtClean="0">
                <a:latin typeface="Arial Narrow" pitchFamily="34" charset="0"/>
              </a:rPr>
              <a:t>Соколовский Амин </a:t>
            </a:r>
          </a:p>
          <a:p>
            <a:pPr algn="ctr"/>
            <a:r>
              <a:rPr lang="ru-RU" sz="1400" dirty="0" smtClean="0">
                <a:latin typeface="Arial Narrow" pitchFamily="34" charset="0"/>
              </a:rPr>
              <a:t>Зайцев Александр</a:t>
            </a:r>
          </a:p>
          <a:p>
            <a:endParaRPr lang="ru-RU" dirty="0"/>
          </a:p>
        </p:txBody>
      </p:sp>
      <p:sp>
        <p:nvSpPr>
          <p:cNvPr id="9" name="TextBox 8"/>
          <p:cNvSpPr txBox="1"/>
          <p:nvPr/>
        </p:nvSpPr>
        <p:spPr>
          <a:xfrm>
            <a:off x="764704" y="2771800"/>
            <a:ext cx="5328592" cy="3139321"/>
          </a:xfrm>
          <a:prstGeom prst="rect">
            <a:avLst/>
          </a:prstGeom>
          <a:noFill/>
        </p:spPr>
        <p:txBody>
          <a:bodyPr wrap="square" rtlCol="0">
            <a:spAutoFit/>
          </a:bodyPr>
          <a:lstStyle/>
          <a:p>
            <a:r>
              <a:rPr lang="ru-RU" b="1" dirty="0" smtClean="0">
                <a:latin typeface="Arial Narrow" pitchFamily="34" charset="0"/>
              </a:rPr>
              <a:t>Учащиеся, награжденные ПОЧЕТНЫМИ Грамотами к 120-летию со Дня рождения Г.К.Жукова:</a:t>
            </a:r>
          </a:p>
          <a:p>
            <a:r>
              <a:rPr lang="ru-RU" sz="1400" dirty="0" smtClean="0">
                <a:latin typeface="Arial Narrow" pitchFamily="34" charset="0"/>
              </a:rPr>
              <a:t>Горелова Елизавета</a:t>
            </a:r>
          </a:p>
          <a:p>
            <a:r>
              <a:rPr lang="ru-RU" sz="1400" dirty="0" smtClean="0">
                <a:latin typeface="Arial Narrow" pitchFamily="34" charset="0"/>
              </a:rPr>
              <a:t>Зуева Вероника</a:t>
            </a:r>
          </a:p>
          <a:p>
            <a:r>
              <a:rPr lang="ru-RU" sz="1400" dirty="0" smtClean="0">
                <a:latin typeface="Arial Narrow" pitchFamily="34" charset="0"/>
              </a:rPr>
              <a:t>Маринин Александр</a:t>
            </a:r>
          </a:p>
          <a:p>
            <a:r>
              <a:rPr lang="ru-RU" sz="1400" dirty="0" smtClean="0">
                <a:latin typeface="Arial Narrow" pitchFamily="34" charset="0"/>
              </a:rPr>
              <a:t>Петрова Владислава</a:t>
            </a:r>
          </a:p>
          <a:p>
            <a:r>
              <a:rPr lang="ru-RU" sz="1400" dirty="0" smtClean="0">
                <a:latin typeface="Arial Narrow" pitchFamily="34" charset="0"/>
              </a:rPr>
              <a:t>Самыгин Никита</a:t>
            </a:r>
          </a:p>
          <a:p>
            <a:r>
              <a:rPr lang="ru-RU" sz="1400" dirty="0" err="1" smtClean="0">
                <a:latin typeface="Arial Narrow" pitchFamily="34" charset="0"/>
              </a:rPr>
              <a:t>Семаненкова</a:t>
            </a:r>
            <a:r>
              <a:rPr lang="ru-RU" sz="1400" dirty="0" smtClean="0">
                <a:latin typeface="Arial Narrow" pitchFamily="34" charset="0"/>
              </a:rPr>
              <a:t> Виктория</a:t>
            </a:r>
          </a:p>
          <a:p>
            <a:r>
              <a:rPr lang="ru-RU" sz="1400" dirty="0" err="1" smtClean="0">
                <a:latin typeface="Arial Narrow" pitchFamily="34" charset="0"/>
              </a:rPr>
              <a:t>Шлейников</a:t>
            </a:r>
            <a:r>
              <a:rPr lang="ru-RU" sz="1400" dirty="0" smtClean="0">
                <a:latin typeface="Arial Narrow" pitchFamily="34" charset="0"/>
              </a:rPr>
              <a:t> Матвей </a:t>
            </a:r>
          </a:p>
          <a:p>
            <a:r>
              <a:rPr lang="ru-RU" sz="1400" dirty="0" smtClean="0">
                <a:latin typeface="Arial Narrow" pitchFamily="34" charset="0"/>
              </a:rPr>
              <a:t>Юрченко Ксения</a:t>
            </a:r>
          </a:p>
          <a:p>
            <a:r>
              <a:rPr lang="ru-RU" sz="1400" dirty="0" err="1" smtClean="0">
                <a:latin typeface="Arial Narrow" pitchFamily="34" charset="0"/>
              </a:rPr>
              <a:t>Путинцева</a:t>
            </a:r>
            <a:r>
              <a:rPr lang="ru-RU" sz="1400" dirty="0" smtClean="0">
                <a:latin typeface="Arial Narrow" pitchFamily="34" charset="0"/>
              </a:rPr>
              <a:t> Екатерина</a:t>
            </a:r>
          </a:p>
          <a:p>
            <a:endParaRPr lang="ru-RU" dirty="0" smtClean="0"/>
          </a:p>
          <a:p>
            <a:endParaRPr lang="ru-RU" dirty="0"/>
          </a:p>
        </p:txBody>
      </p:sp>
      <p:pic>
        <p:nvPicPr>
          <p:cNvPr id="10" name="Picture 4" descr="https://sun9-14.userapi.com/c637124/v637124791/25ae2/7Mf0GIGUNS0.jpg"/>
          <p:cNvPicPr>
            <a:picLocks noChangeAspect="1" noChangeArrowheads="1"/>
          </p:cNvPicPr>
          <p:nvPr/>
        </p:nvPicPr>
        <p:blipFill>
          <a:blip r:embed="rId3" cstate="print"/>
          <a:srcRect/>
          <a:stretch>
            <a:fillRect/>
          </a:stretch>
        </p:blipFill>
        <p:spPr bwMode="auto">
          <a:xfrm>
            <a:off x="3212976" y="3491880"/>
            <a:ext cx="3168352" cy="2111623"/>
          </a:xfrm>
          <a:prstGeom prst="rect">
            <a:avLst/>
          </a:prstGeom>
          <a:noFill/>
          <a:ln>
            <a:solidFill>
              <a:schemeClr val="tx2">
                <a:lumMod val="50000"/>
              </a:schemeClr>
            </a:solidFill>
          </a:ln>
        </p:spPr>
      </p:pic>
      <p:sp>
        <p:nvSpPr>
          <p:cNvPr id="11" name="TextBox 10"/>
          <p:cNvSpPr txBox="1"/>
          <p:nvPr/>
        </p:nvSpPr>
        <p:spPr>
          <a:xfrm>
            <a:off x="620688" y="6588224"/>
            <a:ext cx="5976664" cy="2308324"/>
          </a:xfrm>
          <a:prstGeom prst="rect">
            <a:avLst/>
          </a:prstGeom>
          <a:noFill/>
        </p:spPr>
        <p:txBody>
          <a:bodyPr wrap="square" rtlCol="0">
            <a:spAutoFit/>
          </a:bodyPr>
          <a:lstStyle/>
          <a:p>
            <a:pPr algn="just"/>
            <a:r>
              <a:rPr lang="ru-RU" sz="1600" b="1" dirty="0" smtClean="0">
                <a:latin typeface="Arial Narrow" pitchFamily="34" charset="0"/>
              </a:rPr>
              <a:t>Конкурс поздравлений ветеранам «Вы верно Родине служили» :</a:t>
            </a:r>
          </a:p>
          <a:p>
            <a:pPr algn="just"/>
            <a:r>
              <a:rPr lang="ru-RU" sz="1400" dirty="0" smtClean="0">
                <a:latin typeface="Arial Narrow" pitchFamily="34" charset="0"/>
              </a:rPr>
              <a:t>Архипов А., Терехина Д. </a:t>
            </a:r>
            <a:r>
              <a:rPr lang="ru-RU" sz="1600" dirty="0" smtClean="0">
                <a:latin typeface="Arial Narrow" pitchFamily="34" charset="0"/>
              </a:rPr>
              <a:t>– </a:t>
            </a:r>
            <a:r>
              <a:rPr lang="en-US" sz="1600" b="1" dirty="0" smtClean="0">
                <a:latin typeface="Arial Narrow" pitchFamily="34" charset="0"/>
              </a:rPr>
              <a:t>I </a:t>
            </a:r>
            <a:r>
              <a:rPr lang="ru-RU" sz="1600" b="1" dirty="0" smtClean="0">
                <a:latin typeface="Arial Narrow" pitchFamily="34" charset="0"/>
              </a:rPr>
              <a:t>место </a:t>
            </a:r>
            <a:r>
              <a:rPr lang="ru-RU" sz="1400" dirty="0" smtClean="0">
                <a:latin typeface="Arial Narrow" pitchFamily="34" charset="0"/>
              </a:rPr>
              <a:t>(поздравление ветеранам с Новым Годом и Днем Освобождения Калуги)</a:t>
            </a:r>
          </a:p>
          <a:p>
            <a:pPr algn="just"/>
            <a:r>
              <a:rPr lang="ru-RU" sz="1400" dirty="0" smtClean="0">
                <a:latin typeface="Arial Narrow" pitchFamily="34" charset="0"/>
              </a:rPr>
              <a:t>Архипов А.</a:t>
            </a:r>
            <a:r>
              <a:rPr lang="ru-RU" sz="1600" dirty="0" smtClean="0">
                <a:latin typeface="Arial Narrow" pitchFamily="34" charset="0"/>
              </a:rPr>
              <a:t> – </a:t>
            </a:r>
            <a:r>
              <a:rPr lang="en-US" sz="1600" b="1" dirty="0" smtClean="0">
                <a:latin typeface="Arial Narrow" pitchFamily="34" charset="0"/>
              </a:rPr>
              <a:t>III </a:t>
            </a:r>
            <a:r>
              <a:rPr lang="ru-RU" sz="1600" b="1" dirty="0" smtClean="0">
                <a:latin typeface="Arial Narrow" pitchFamily="34" charset="0"/>
              </a:rPr>
              <a:t>место  </a:t>
            </a:r>
            <a:r>
              <a:rPr lang="ru-RU" sz="1400" dirty="0" smtClean="0">
                <a:latin typeface="Arial Narrow" pitchFamily="34" charset="0"/>
              </a:rPr>
              <a:t>(поздравление с Днем Защитника Отечества)</a:t>
            </a:r>
          </a:p>
          <a:p>
            <a:pPr algn="just"/>
            <a:endParaRPr lang="ru-RU" sz="1600" dirty="0" smtClean="0">
              <a:latin typeface="Arial Narrow" pitchFamily="34" charset="0"/>
            </a:endParaRPr>
          </a:p>
          <a:p>
            <a:pPr algn="just"/>
            <a:r>
              <a:rPr lang="ru-RU" sz="1600" b="1" dirty="0" smtClean="0">
                <a:latin typeface="Arial Narrow" pitchFamily="34" charset="0"/>
              </a:rPr>
              <a:t>Всероссийский  10-й конкурс военно-патриотической поэзии им.А.Твардовского «Есть имена и есть такие даты….»</a:t>
            </a:r>
          </a:p>
          <a:p>
            <a:pPr algn="just"/>
            <a:r>
              <a:rPr lang="ru-RU" sz="1400" dirty="0" smtClean="0">
                <a:latin typeface="Arial Narrow" pitchFamily="34" charset="0"/>
              </a:rPr>
              <a:t>Архипов А</a:t>
            </a:r>
            <a:r>
              <a:rPr lang="ru-RU" sz="1600" dirty="0" smtClean="0">
                <a:latin typeface="Arial Narrow" pitchFamily="34" charset="0"/>
              </a:rPr>
              <a:t>. – </a:t>
            </a:r>
            <a:r>
              <a:rPr lang="ru-RU" sz="1600" b="1" dirty="0" smtClean="0">
                <a:latin typeface="Arial Narrow" pitchFamily="34" charset="0"/>
              </a:rPr>
              <a:t>БЛАГОДАРНОСТЬ</a:t>
            </a:r>
            <a:r>
              <a:rPr lang="ru-RU" sz="1600" dirty="0" smtClean="0">
                <a:latin typeface="Arial Narrow" pitchFamily="34" charset="0"/>
              </a:rPr>
              <a:t> </a:t>
            </a:r>
            <a:r>
              <a:rPr lang="ru-RU" sz="1400" dirty="0" smtClean="0">
                <a:latin typeface="Arial Narrow" pitchFamily="34" charset="0"/>
              </a:rPr>
              <a:t>за участие в конкурсе, гражданскую позицию и патриотизм.</a:t>
            </a:r>
            <a:endParaRPr lang="ru-RU" sz="1400" dirty="0">
              <a:latin typeface="Arial Narrow" pitchFamily="34" charset="0"/>
            </a:endParaRPr>
          </a:p>
        </p:txBody>
      </p:sp>
      <p:sp>
        <p:nvSpPr>
          <p:cNvPr id="8" name="TextBox 7"/>
          <p:cNvSpPr txBox="1"/>
          <p:nvPr/>
        </p:nvSpPr>
        <p:spPr>
          <a:xfrm>
            <a:off x="692696" y="6012160"/>
            <a:ext cx="5976664" cy="553998"/>
          </a:xfrm>
          <a:prstGeom prst="rect">
            <a:avLst/>
          </a:prstGeom>
          <a:noFill/>
        </p:spPr>
        <p:txBody>
          <a:bodyPr wrap="square" rtlCol="0">
            <a:spAutoFit/>
          </a:bodyPr>
          <a:lstStyle/>
          <a:p>
            <a:r>
              <a:rPr lang="ru-RU" sz="1400" dirty="0" smtClean="0">
                <a:latin typeface="Arial Narrow" pitchFamily="34" charset="0"/>
              </a:rPr>
              <a:t>В 2015 – 2016 году  </a:t>
            </a:r>
            <a:r>
              <a:rPr lang="ru-RU" sz="1600" dirty="0" smtClean="0">
                <a:latin typeface="Arial Narrow" pitchFamily="34" charset="0"/>
              </a:rPr>
              <a:t>– </a:t>
            </a:r>
            <a:r>
              <a:rPr lang="ru-RU" sz="1600" b="1" dirty="0" smtClean="0">
                <a:latin typeface="Arial Narrow" pitchFamily="34" charset="0"/>
              </a:rPr>
              <a:t>ДИПЛОМ </a:t>
            </a:r>
            <a:r>
              <a:rPr lang="en-US" sz="1600" b="1" dirty="0" smtClean="0">
                <a:latin typeface="Arial Narrow" pitchFamily="34" charset="0"/>
              </a:rPr>
              <a:t>I </a:t>
            </a:r>
            <a:r>
              <a:rPr lang="ru-RU" sz="1600" b="1" dirty="0" smtClean="0">
                <a:latin typeface="Arial Narrow" pitchFamily="34" charset="0"/>
              </a:rPr>
              <a:t>место </a:t>
            </a:r>
            <a:r>
              <a:rPr lang="ru-RU" sz="1400" dirty="0" smtClean="0">
                <a:latin typeface="Arial Narrow" pitchFamily="34" charset="0"/>
              </a:rPr>
              <a:t>по итогам участия в мероприятиях патриотической направленности   </a:t>
            </a:r>
            <a:endParaRPr lang="ru-RU" sz="1400" dirty="0">
              <a:latin typeface="Arial Narrow"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200" dirty="0" smtClean="0">
                <a:latin typeface="Arial Narrow" pitchFamily="34" charset="0"/>
              </a:rPr>
              <a:t>В МБОУ «Гимназия №19»</a:t>
            </a:r>
            <a:br>
              <a:rPr lang="ru-RU" sz="3200" dirty="0" smtClean="0">
                <a:latin typeface="Arial Narrow" pitchFamily="34" charset="0"/>
              </a:rPr>
            </a:br>
            <a:r>
              <a:rPr lang="ru-RU" sz="3200" dirty="0" smtClean="0">
                <a:latin typeface="Arial Narrow" pitchFamily="34" charset="0"/>
              </a:rPr>
              <a:t> г. Калуги  имеются:</a:t>
            </a:r>
            <a:endParaRPr lang="ru-RU" sz="3200" dirty="0">
              <a:latin typeface="Arial Narrow" pitchFamily="34" charset="0"/>
            </a:endParaRPr>
          </a:p>
        </p:txBody>
      </p:sp>
      <p:sp>
        <p:nvSpPr>
          <p:cNvPr id="4" name="Объект 3"/>
          <p:cNvSpPr>
            <a:spLocks noGrp="1"/>
          </p:cNvSpPr>
          <p:nvPr>
            <p:ph idx="1"/>
          </p:nvPr>
        </p:nvSpPr>
        <p:spPr>
          <a:xfrm>
            <a:off x="342900" y="2133604"/>
            <a:ext cx="6172200" cy="6069354"/>
          </a:xfrm>
          <a:prstGeom prst="rect">
            <a:avLst/>
          </a:prstGeom>
        </p:spPr>
        <p:txBody>
          <a:bodyPr>
            <a:spAutoFit/>
          </a:bodyPr>
          <a:lstStyle/>
          <a:p>
            <a:r>
              <a:rPr lang="ru-RU" sz="1400" b="1" u="sng" dirty="0" smtClean="0">
                <a:latin typeface="Arial Narrow" pitchFamily="34" charset="0"/>
              </a:rPr>
              <a:t>Положение </a:t>
            </a:r>
            <a:r>
              <a:rPr lang="ru-RU" sz="1400" dirty="0" smtClean="0">
                <a:latin typeface="Arial Narrow" pitchFamily="34" charset="0"/>
              </a:rPr>
              <a:t>о музее Боевой Славы с экспозицией «Нормандия – Неман» от 07.09.2017</a:t>
            </a:r>
          </a:p>
          <a:p>
            <a:r>
              <a:rPr lang="ru-RU" sz="1400" b="1" u="sng" dirty="0" smtClean="0">
                <a:latin typeface="Arial Narrow" pitchFamily="34" charset="0"/>
              </a:rPr>
              <a:t>Свидетельство</a:t>
            </a:r>
            <a:r>
              <a:rPr lang="ru-RU" sz="1400" dirty="0" smtClean="0">
                <a:latin typeface="Arial Narrow" pitchFamily="34" charset="0"/>
              </a:rPr>
              <a:t> о паспортизации музея №7335 «О паспортизации музея образовательного учреждения Калужской области». Приказ №20-ОП от 26.04.2018, выдан ГБОУ ДОД КО ДЮЦ «Калужский областной центр туризма, краеведения и экскурсий»</a:t>
            </a:r>
          </a:p>
          <a:p>
            <a:r>
              <a:rPr lang="ru-RU" sz="1400" b="1" u="sng" dirty="0" smtClean="0">
                <a:latin typeface="Arial Narrow" pitchFamily="34" charset="0"/>
              </a:rPr>
              <a:t>Программа </a:t>
            </a:r>
            <a:r>
              <a:rPr lang="ru-RU" sz="1400" dirty="0" smtClean="0">
                <a:latin typeface="Arial Narrow" pitchFamily="34" charset="0"/>
              </a:rPr>
              <a:t>гражданско-патриотического воспитания</a:t>
            </a:r>
            <a:r>
              <a:rPr lang="ru-RU" sz="1400" dirty="0">
                <a:latin typeface="Arial Narrow" pitchFamily="34" charset="0"/>
              </a:rPr>
              <a:t> </a:t>
            </a:r>
            <a:r>
              <a:rPr lang="ru-RU" sz="1400" dirty="0" smtClean="0">
                <a:latin typeface="Arial Narrow" pitchFamily="34" charset="0"/>
              </a:rPr>
              <a:t>и </a:t>
            </a:r>
            <a:r>
              <a:rPr lang="ru-RU" sz="1400" dirty="0">
                <a:latin typeface="Arial Narrow" pitchFamily="34" charset="0"/>
              </a:rPr>
              <a:t>подготовки граждан </a:t>
            </a:r>
            <a:r>
              <a:rPr lang="ru-RU" sz="1400" dirty="0" smtClean="0">
                <a:latin typeface="Arial Narrow" pitchFamily="34" charset="0"/>
              </a:rPr>
              <a:t>                     к </a:t>
            </a:r>
            <a:r>
              <a:rPr lang="ru-RU" sz="1400" dirty="0">
                <a:latin typeface="Arial Narrow" pitchFamily="34" charset="0"/>
              </a:rPr>
              <a:t>военной </a:t>
            </a:r>
            <a:r>
              <a:rPr lang="ru-RU" sz="1400" dirty="0" smtClean="0">
                <a:latin typeface="Arial Narrow" pitchFamily="34" charset="0"/>
              </a:rPr>
              <a:t>службе </a:t>
            </a:r>
            <a:r>
              <a:rPr lang="ru-RU" sz="1400" i="1" dirty="0" smtClean="0">
                <a:latin typeface="Arial Narrow" pitchFamily="34" charset="0"/>
              </a:rPr>
              <a:t>«Под </a:t>
            </a:r>
            <a:r>
              <a:rPr lang="ru-RU" sz="1400" i="1" dirty="0">
                <a:latin typeface="Arial Narrow" pitchFamily="34" charset="0"/>
              </a:rPr>
              <a:t>флагом России» </a:t>
            </a:r>
            <a:r>
              <a:rPr lang="ru-RU" sz="1400" dirty="0" smtClean="0">
                <a:latin typeface="Arial Narrow" pitchFamily="34" charset="0"/>
              </a:rPr>
              <a:t>на </a:t>
            </a:r>
            <a:r>
              <a:rPr lang="ru-RU" sz="1400" dirty="0">
                <a:latin typeface="Arial Narrow" pitchFamily="34" charset="0"/>
              </a:rPr>
              <a:t>2017 - 2022 годы</a:t>
            </a:r>
          </a:p>
          <a:p>
            <a:pPr marL="0" indent="0">
              <a:buNone/>
            </a:pPr>
            <a:r>
              <a:rPr lang="ru-RU" sz="1400" dirty="0">
                <a:latin typeface="Arial Narrow" pitchFamily="34" charset="0"/>
              </a:rPr>
              <a:t>Разработчики программы:</a:t>
            </a:r>
          </a:p>
          <a:p>
            <a:pPr marL="0" indent="0">
              <a:buNone/>
            </a:pPr>
            <a:r>
              <a:rPr lang="ru-RU" sz="1400" dirty="0">
                <a:latin typeface="Arial Narrow" pitchFamily="34" charset="0"/>
              </a:rPr>
              <a:t>Директор МБОУ «Гимназия №19» г. Калуги </a:t>
            </a:r>
          </a:p>
          <a:p>
            <a:pPr marL="0" indent="0">
              <a:buNone/>
            </a:pPr>
            <a:r>
              <a:rPr lang="ru-RU" sz="1400" dirty="0">
                <a:latin typeface="Arial Narrow" pitchFamily="34" charset="0"/>
              </a:rPr>
              <a:t>Денис Эдуардович </a:t>
            </a:r>
            <a:r>
              <a:rPr lang="ru-RU" sz="1400" dirty="0" smtClean="0">
                <a:latin typeface="Arial Narrow" pitchFamily="34" charset="0"/>
              </a:rPr>
              <a:t>Миронов;</a:t>
            </a:r>
            <a:endParaRPr lang="ru-RU" sz="1400" dirty="0">
              <a:latin typeface="Arial Narrow" pitchFamily="34" charset="0"/>
            </a:endParaRPr>
          </a:p>
          <a:p>
            <a:pPr marL="0" indent="0">
              <a:buNone/>
            </a:pPr>
            <a:r>
              <a:rPr lang="ru-RU" sz="1400" dirty="0">
                <a:latin typeface="Arial Narrow" pitchFamily="34" charset="0"/>
              </a:rPr>
              <a:t>Заместитель директора по учебно - воспитательной работе</a:t>
            </a:r>
          </a:p>
          <a:p>
            <a:pPr marL="0" indent="0">
              <a:buNone/>
            </a:pPr>
            <a:r>
              <a:rPr lang="ru-RU" sz="1400" dirty="0">
                <a:latin typeface="Arial Narrow" pitchFamily="34" charset="0"/>
              </a:rPr>
              <a:t> МБОУ «Гимназия №19» г. Калуги </a:t>
            </a:r>
          </a:p>
          <a:p>
            <a:pPr marL="0" indent="0">
              <a:buNone/>
            </a:pPr>
            <a:r>
              <a:rPr lang="ru-RU" sz="1400" dirty="0">
                <a:latin typeface="Arial Narrow" pitchFamily="34" charset="0"/>
              </a:rPr>
              <a:t>Диана Юрьевна Кирилина;</a:t>
            </a:r>
          </a:p>
          <a:p>
            <a:pPr marL="0" indent="0">
              <a:buNone/>
            </a:pPr>
            <a:r>
              <a:rPr lang="ru-RU" sz="1400" dirty="0">
                <a:latin typeface="Arial Narrow" pitchFamily="34" charset="0"/>
              </a:rPr>
              <a:t>Руководитель школьного музея Боевой Славы с экспозицией</a:t>
            </a:r>
          </a:p>
          <a:p>
            <a:pPr marL="0" indent="0">
              <a:buNone/>
            </a:pPr>
            <a:r>
              <a:rPr lang="ru-RU" sz="1400" dirty="0">
                <a:latin typeface="Arial Narrow" pitchFamily="34" charset="0"/>
              </a:rPr>
              <a:t>«Нормандия – Неман» МБОУ «Гимназия №19» г. Калуги </a:t>
            </a:r>
          </a:p>
          <a:p>
            <a:pPr marL="0" indent="0">
              <a:buNone/>
            </a:pPr>
            <a:r>
              <a:rPr lang="ru-RU" sz="1400" dirty="0">
                <a:latin typeface="Arial Narrow" pitchFamily="34" charset="0"/>
              </a:rPr>
              <a:t>Анна Алексеевна Михеева;</a:t>
            </a:r>
          </a:p>
          <a:p>
            <a:pPr marL="0" indent="0">
              <a:buNone/>
            </a:pPr>
            <a:r>
              <a:rPr lang="ru-RU" sz="1400" dirty="0">
                <a:latin typeface="Arial Narrow" pitchFamily="34" charset="0"/>
              </a:rPr>
              <a:t>Ответственный секретарь областного Комитета «Российского Союза ветеранов» и член «Комитета памяти </a:t>
            </a:r>
          </a:p>
          <a:p>
            <a:pPr marL="0" indent="0">
              <a:buNone/>
            </a:pPr>
            <a:r>
              <a:rPr lang="ru-RU" sz="1400" dirty="0">
                <a:latin typeface="Arial Narrow" pitchFamily="34" charset="0"/>
              </a:rPr>
              <a:t>Маршала Советского Союза Г.К. Жукова» </a:t>
            </a:r>
          </a:p>
          <a:p>
            <a:pPr marL="0" indent="0">
              <a:buNone/>
            </a:pPr>
            <a:r>
              <a:rPr lang="ru-RU" sz="1400" dirty="0">
                <a:latin typeface="Arial Narrow" pitchFamily="34" charset="0"/>
              </a:rPr>
              <a:t>Александр Иванович Бойко</a:t>
            </a:r>
          </a:p>
          <a:p>
            <a:pPr marL="0" indent="0">
              <a:buNone/>
            </a:pPr>
            <a:r>
              <a:rPr lang="ru-RU" sz="1400" dirty="0">
                <a:latin typeface="Arial Narrow" pitchFamily="34" charset="0"/>
              </a:rPr>
              <a:t> </a:t>
            </a:r>
          </a:p>
          <a:p>
            <a:endParaRPr lang="ru-RU" sz="3200" dirty="0">
              <a:latin typeface="Arial Narrow"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5"/>
          <p:cNvSpPr>
            <a:spLocks noGrp="1" noChangeArrowheads="1"/>
          </p:cNvSpPr>
          <p:nvPr>
            <p:ph type="title"/>
          </p:nvPr>
        </p:nvSpPr>
        <p:spPr>
          <a:xfrm>
            <a:off x="171450" y="203200"/>
            <a:ext cx="6286500" cy="1625600"/>
          </a:xfrm>
        </p:spPr>
        <p:txBody>
          <a:bodyPr anchorCtr="0"/>
          <a:lstStyle/>
          <a:p>
            <a:pPr eaLnBrk="1" hangingPunct="1">
              <a:defRPr/>
            </a:pPr>
            <a:r>
              <a:rPr lang="ru-RU" sz="4000" dirty="0" smtClean="0"/>
              <a:t>  </a:t>
            </a:r>
            <a:br>
              <a:rPr lang="ru-RU" sz="4000" dirty="0" smtClean="0"/>
            </a:br>
            <a:endParaRPr lang="ru-RU" sz="4000" dirty="0" smtClean="0"/>
          </a:p>
        </p:txBody>
      </p:sp>
      <p:sp>
        <p:nvSpPr>
          <p:cNvPr id="29699" name="Rectangle 7"/>
          <p:cNvSpPr>
            <a:spLocks noChangeArrowheads="1"/>
          </p:cNvSpPr>
          <p:nvPr/>
        </p:nvSpPr>
        <p:spPr bwMode="auto">
          <a:xfrm>
            <a:off x="620688" y="251520"/>
            <a:ext cx="5600700" cy="584775"/>
          </a:xfrm>
          <a:prstGeom prst="rect">
            <a:avLst/>
          </a:prstGeom>
          <a:noFill/>
          <a:ln w="9525">
            <a:noFill/>
            <a:miter lim="800000"/>
            <a:headEnd/>
            <a:tailEnd/>
          </a:ln>
        </p:spPr>
        <p:txBody>
          <a:bodyPr>
            <a:spAutoFit/>
          </a:bodyPr>
          <a:lstStyle/>
          <a:p>
            <a:pPr algn="ctr">
              <a:defRPr/>
            </a:pPr>
            <a:r>
              <a:rPr lang="ru-RU" sz="3200" b="1" dirty="0">
                <a:solidFill>
                  <a:schemeClr val="tx2"/>
                </a:solidFill>
                <a:latin typeface="Arial Narrow" pitchFamily="34" charset="0"/>
              </a:rPr>
              <a:t>Награды Музея Боевой Славы</a:t>
            </a:r>
            <a:endParaRPr lang="ru-RU" sz="2400" b="1" i="1" dirty="0">
              <a:solidFill>
                <a:schemeClr val="tx2"/>
              </a:solidFill>
              <a:latin typeface="Arial Narrow" pitchFamily="34" charset="0"/>
            </a:endParaRPr>
          </a:p>
        </p:txBody>
      </p:sp>
      <p:pic>
        <p:nvPicPr>
          <p:cNvPr id="26628" name="Picture 2" descr="C:\Users\Anna\Desktop\62-1.jpg"/>
          <p:cNvPicPr>
            <a:picLocks noChangeAspect="1" noChangeArrowheads="1"/>
          </p:cNvPicPr>
          <p:nvPr/>
        </p:nvPicPr>
        <p:blipFill>
          <a:blip r:embed="rId2" cstate="print"/>
          <a:srcRect/>
          <a:stretch>
            <a:fillRect/>
          </a:stretch>
        </p:blipFill>
        <p:spPr bwMode="auto">
          <a:xfrm>
            <a:off x="260648" y="827584"/>
            <a:ext cx="1854624" cy="2376264"/>
          </a:xfrm>
          <a:prstGeom prst="rect">
            <a:avLst/>
          </a:prstGeom>
          <a:noFill/>
          <a:ln w="9525">
            <a:noFill/>
            <a:miter lim="800000"/>
            <a:headEnd/>
            <a:tailEnd/>
          </a:ln>
        </p:spPr>
      </p:pic>
      <p:sp>
        <p:nvSpPr>
          <p:cNvPr id="26630" name="Прямоугольник 7"/>
          <p:cNvSpPr>
            <a:spLocks noChangeArrowheads="1"/>
          </p:cNvSpPr>
          <p:nvPr/>
        </p:nvSpPr>
        <p:spPr bwMode="auto">
          <a:xfrm>
            <a:off x="0" y="3275856"/>
            <a:ext cx="2276872" cy="1169551"/>
          </a:xfrm>
          <a:prstGeom prst="rect">
            <a:avLst/>
          </a:prstGeom>
          <a:noFill/>
          <a:ln w="9525">
            <a:noFill/>
            <a:miter lim="800000"/>
            <a:headEnd/>
            <a:tailEnd/>
          </a:ln>
        </p:spPr>
        <p:txBody>
          <a:bodyPr wrap="square">
            <a:spAutoFit/>
          </a:bodyPr>
          <a:lstStyle/>
          <a:p>
            <a:pPr algn="ctr"/>
            <a:r>
              <a:rPr lang="ru-RU" sz="1400" b="1" dirty="0">
                <a:latin typeface="Arial Narrow" pitchFamily="34" charset="0"/>
              </a:rPr>
              <a:t>Медаль II степени </a:t>
            </a:r>
          </a:p>
          <a:p>
            <a:pPr algn="ctr"/>
            <a:r>
              <a:rPr lang="ru-RU" sz="1400" dirty="0">
                <a:latin typeface="Arial Narrow" pitchFamily="34" charset="0"/>
              </a:rPr>
              <a:t>«За вклад в дело увековечивания памяти защитников земли Калужской»</a:t>
            </a:r>
          </a:p>
        </p:txBody>
      </p:sp>
      <p:pic>
        <p:nvPicPr>
          <p:cNvPr id="26631" name="Picture 8" descr="DSC02474"/>
          <p:cNvPicPr>
            <a:picLocks noChangeAspect="1" noChangeArrowheads="1"/>
          </p:cNvPicPr>
          <p:nvPr/>
        </p:nvPicPr>
        <p:blipFill>
          <a:blip r:embed="rId3" cstate="print"/>
          <a:srcRect/>
          <a:stretch>
            <a:fillRect/>
          </a:stretch>
        </p:blipFill>
        <p:spPr bwMode="auto">
          <a:xfrm>
            <a:off x="3656337" y="996378"/>
            <a:ext cx="1446411" cy="2038676"/>
          </a:xfrm>
          <a:prstGeom prst="rect">
            <a:avLst/>
          </a:prstGeom>
          <a:noFill/>
          <a:ln w="9525">
            <a:noFill/>
            <a:miter lim="800000"/>
            <a:headEnd/>
            <a:tailEnd/>
          </a:ln>
        </p:spPr>
      </p:pic>
      <p:sp>
        <p:nvSpPr>
          <p:cNvPr id="26633" name="Text Box 10"/>
          <p:cNvSpPr txBox="1">
            <a:spLocks noChangeArrowheads="1"/>
          </p:cNvSpPr>
          <p:nvPr/>
        </p:nvSpPr>
        <p:spPr bwMode="auto">
          <a:xfrm>
            <a:off x="2204864" y="3347864"/>
            <a:ext cx="2699147" cy="1585049"/>
          </a:xfrm>
          <a:prstGeom prst="rect">
            <a:avLst/>
          </a:prstGeom>
          <a:noFill/>
          <a:ln w="9525">
            <a:noFill/>
            <a:miter lim="800000"/>
            <a:headEnd/>
            <a:tailEnd/>
          </a:ln>
        </p:spPr>
        <p:txBody>
          <a:bodyPr>
            <a:spAutoFit/>
          </a:bodyPr>
          <a:lstStyle/>
          <a:p>
            <a:pPr algn="ctr"/>
            <a:r>
              <a:rPr lang="ru-RU" sz="1400" dirty="0">
                <a:latin typeface="Arial Narrow" pitchFamily="34" charset="0"/>
                <a:cs typeface="Times New Roman" pitchFamily="18" charset="0"/>
              </a:rPr>
              <a:t>Медаль ООООИВА «Инвалиды войны»</a:t>
            </a:r>
          </a:p>
          <a:p>
            <a:pPr algn="ctr"/>
            <a:r>
              <a:rPr lang="ru-RU" sz="1400" b="1" dirty="0">
                <a:latin typeface="Arial Narrow" pitchFamily="34" charset="0"/>
                <a:cs typeface="Times New Roman" pitchFamily="18" charset="0"/>
              </a:rPr>
              <a:t>«70 лет Великой Победы»</a:t>
            </a:r>
          </a:p>
          <a:p>
            <a:pPr algn="ctr"/>
            <a:r>
              <a:rPr lang="ru-RU" sz="1100" dirty="0">
                <a:latin typeface="Arial Narrow" pitchFamily="34" charset="0"/>
                <a:cs typeface="Times New Roman" pitchFamily="18" charset="0"/>
              </a:rPr>
              <a:t>За</a:t>
            </a:r>
            <a:r>
              <a:rPr lang="ru-RU" sz="1100" b="1" dirty="0">
                <a:latin typeface="Arial Narrow" pitchFamily="34" charset="0"/>
                <a:cs typeface="Times New Roman" pitchFamily="18" charset="0"/>
              </a:rPr>
              <a:t> </a:t>
            </a:r>
            <a:r>
              <a:rPr lang="ru-RU" sz="1100" dirty="0">
                <a:latin typeface="Arial Narrow" pitchFamily="34" charset="0"/>
                <a:cs typeface="Times New Roman" pitchFamily="18" charset="0"/>
              </a:rPr>
              <a:t>активную жизненную позицию, участие в развитии и укреплении ветеранского движения в Калужской области, патриотическое воспитание молодежи, увековечение памяти погибших защитников Отечества.</a:t>
            </a:r>
          </a:p>
        </p:txBody>
      </p:sp>
      <p:sp>
        <p:nvSpPr>
          <p:cNvPr id="10" name="Rectangle 7"/>
          <p:cNvSpPr>
            <a:spLocks noChangeArrowheads="1"/>
          </p:cNvSpPr>
          <p:nvPr/>
        </p:nvSpPr>
        <p:spPr bwMode="auto">
          <a:xfrm>
            <a:off x="0" y="4427984"/>
            <a:ext cx="5600700" cy="584775"/>
          </a:xfrm>
          <a:prstGeom prst="rect">
            <a:avLst/>
          </a:prstGeom>
          <a:noFill/>
          <a:ln w="9525">
            <a:noFill/>
            <a:miter lim="800000"/>
            <a:headEnd/>
            <a:tailEnd/>
          </a:ln>
        </p:spPr>
        <p:txBody>
          <a:bodyPr>
            <a:spAutoFit/>
          </a:bodyPr>
          <a:lstStyle/>
          <a:p>
            <a:pPr>
              <a:defRPr/>
            </a:pPr>
            <a:r>
              <a:rPr lang="ru-RU" sz="3200" b="1" dirty="0" smtClean="0">
                <a:solidFill>
                  <a:schemeClr val="tx2"/>
                </a:solidFill>
                <a:latin typeface="Arial Narrow" pitchFamily="34" charset="0"/>
              </a:rPr>
              <a:t>СМИ о МБС </a:t>
            </a:r>
            <a:endParaRPr lang="ru-RU" sz="2400" b="1" i="1" dirty="0">
              <a:solidFill>
                <a:schemeClr val="tx2"/>
              </a:solidFill>
              <a:latin typeface="Arial Narrow" pitchFamily="34" charset="0"/>
            </a:endParaRPr>
          </a:p>
        </p:txBody>
      </p:sp>
      <p:pic>
        <p:nvPicPr>
          <p:cNvPr id="1027" name="Picture 3" descr="C:\Users\Anna\Desktop\Page_00001.jpg"/>
          <p:cNvPicPr>
            <a:picLocks noChangeAspect="1" noChangeArrowheads="1"/>
          </p:cNvPicPr>
          <p:nvPr/>
        </p:nvPicPr>
        <p:blipFill>
          <a:blip r:embed="rId4" cstate="print"/>
          <a:srcRect/>
          <a:stretch>
            <a:fillRect/>
          </a:stretch>
        </p:blipFill>
        <p:spPr bwMode="auto">
          <a:xfrm>
            <a:off x="2060848" y="5292080"/>
            <a:ext cx="2422154" cy="3554289"/>
          </a:xfrm>
          <a:prstGeom prst="rect">
            <a:avLst/>
          </a:prstGeom>
          <a:noFill/>
        </p:spPr>
      </p:pic>
      <p:pic>
        <p:nvPicPr>
          <p:cNvPr id="1028" name="Picture 4" descr="C:\Users\Anna\Desktop\Page_00001 (2).jpg"/>
          <p:cNvPicPr>
            <a:picLocks noChangeAspect="1" noChangeArrowheads="1"/>
          </p:cNvPicPr>
          <p:nvPr/>
        </p:nvPicPr>
        <p:blipFill>
          <a:blip r:embed="rId5" cstate="print"/>
          <a:srcRect/>
          <a:stretch>
            <a:fillRect/>
          </a:stretch>
        </p:blipFill>
        <p:spPr bwMode="auto">
          <a:xfrm>
            <a:off x="0" y="4932040"/>
            <a:ext cx="2113389" cy="3994671"/>
          </a:xfrm>
          <a:prstGeom prst="rect">
            <a:avLst/>
          </a:prstGeom>
          <a:noFill/>
        </p:spPr>
      </p:pic>
      <p:pic>
        <p:nvPicPr>
          <p:cNvPr id="1029" name="Picture 5" descr="C:\Users\Anna\Desktop\Page_00001 (3).jpg"/>
          <p:cNvPicPr>
            <a:picLocks noChangeAspect="1" noChangeArrowheads="1"/>
          </p:cNvPicPr>
          <p:nvPr/>
        </p:nvPicPr>
        <p:blipFill>
          <a:blip r:embed="rId6" cstate="print"/>
          <a:srcRect/>
          <a:stretch>
            <a:fillRect/>
          </a:stretch>
        </p:blipFill>
        <p:spPr bwMode="auto">
          <a:xfrm>
            <a:off x="4509120" y="5940152"/>
            <a:ext cx="2131963" cy="2749181"/>
          </a:xfrm>
          <a:prstGeom prst="rect">
            <a:avLst/>
          </a:prstGeom>
          <a:noFill/>
        </p:spPr>
      </p:pic>
      <p:pic>
        <p:nvPicPr>
          <p:cNvPr id="14" name="Рисунок 13" descr="IMG_20200226_205003_BEAUTY.jpg"/>
          <p:cNvPicPr>
            <a:picLocks noChangeAspect="1"/>
          </p:cNvPicPr>
          <p:nvPr/>
        </p:nvPicPr>
        <p:blipFill>
          <a:blip r:embed="rId7" cstate="print"/>
          <a:stretch>
            <a:fillRect/>
          </a:stretch>
        </p:blipFill>
        <p:spPr>
          <a:xfrm>
            <a:off x="4941168" y="3491880"/>
            <a:ext cx="1682806" cy="2243742"/>
          </a:xfrm>
          <a:prstGeom prst="rect">
            <a:avLst/>
          </a:prstGeom>
          <a:ln>
            <a:solidFill>
              <a:schemeClr val="tx2">
                <a:lumMod val="50000"/>
              </a:schemeClr>
            </a:solidFill>
          </a:ln>
        </p:spPr>
      </p:pic>
      <p:pic>
        <p:nvPicPr>
          <p:cNvPr id="15" name="Picture 3" descr="C:\Users\Anna\Desktop\62-2.jpg"/>
          <p:cNvPicPr>
            <a:picLocks noChangeAspect="1" noChangeArrowheads="1"/>
          </p:cNvPicPr>
          <p:nvPr/>
        </p:nvPicPr>
        <p:blipFill>
          <a:blip r:embed="rId8" cstate="print"/>
          <a:srcRect/>
          <a:stretch>
            <a:fillRect/>
          </a:stretch>
        </p:blipFill>
        <p:spPr bwMode="auto">
          <a:xfrm>
            <a:off x="2276872" y="1475656"/>
            <a:ext cx="863039" cy="1235224"/>
          </a:xfrm>
          <a:prstGeom prst="rect">
            <a:avLst/>
          </a:prstGeom>
          <a:noFill/>
          <a:ln w="9525">
            <a:noFill/>
            <a:miter lim="800000"/>
            <a:headEnd/>
            <a:tailEnd/>
          </a:ln>
        </p:spPr>
      </p:pic>
      <p:pic>
        <p:nvPicPr>
          <p:cNvPr id="16" name="Picture 9" descr="DSC02476"/>
          <p:cNvPicPr>
            <a:picLocks noChangeAspect="1" noChangeArrowheads="1"/>
          </p:cNvPicPr>
          <p:nvPr/>
        </p:nvPicPr>
        <p:blipFill>
          <a:blip r:embed="rId9" cstate="print"/>
          <a:srcRect/>
          <a:stretch>
            <a:fillRect/>
          </a:stretch>
        </p:blipFill>
        <p:spPr bwMode="auto">
          <a:xfrm>
            <a:off x="5204656" y="1427914"/>
            <a:ext cx="792088" cy="1330707"/>
          </a:xfrm>
          <a:prstGeom prst="rect">
            <a:avLst/>
          </a:prstGeom>
          <a:noFill/>
          <a:ln w="9525">
            <a:noFill/>
            <a:miter lim="800000"/>
            <a:headEnd/>
            <a:tailEnd/>
          </a:ln>
        </p:spPr>
      </p:pic>
    </p:spTree>
    <p:extLst>
      <p:ext uri="{BB962C8B-B14F-4D97-AF65-F5344CB8AC3E}">
        <p14:creationId xmlns:p14="http://schemas.microsoft.com/office/powerpoint/2010/main" val="21312468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4664" y="251520"/>
            <a:ext cx="6172200" cy="1524000"/>
          </a:xfrm>
        </p:spPr>
        <p:txBody>
          <a:bodyPr>
            <a:normAutofit fontScale="90000"/>
          </a:bodyPr>
          <a:lstStyle/>
          <a:p>
            <a:r>
              <a:rPr lang="ru-RU" sz="3100" dirty="0" smtClean="0">
                <a:solidFill>
                  <a:schemeClr val="tx2">
                    <a:lumMod val="50000"/>
                  </a:schemeClr>
                </a:solidFill>
                <a:latin typeface="Arial Narrow" pitchFamily="34" charset="0"/>
                <a:cs typeface="Times New Roman" pitchFamily="18" charset="0"/>
              </a:rPr>
              <a:t>Руководитель музея Боевой Славы</a:t>
            </a:r>
            <a:br>
              <a:rPr lang="ru-RU" sz="3100" dirty="0" smtClean="0">
                <a:solidFill>
                  <a:schemeClr val="tx2">
                    <a:lumMod val="50000"/>
                  </a:schemeClr>
                </a:solidFill>
                <a:latin typeface="Arial Narrow" pitchFamily="34" charset="0"/>
                <a:cs typeface="Times New Roman" pitchFamily="18" charset="0"/>
              </a:rPr>
            </a:br>
            <a:r>
              <a:rPr lang="ru-RU" sz="3100" b="1" dirty="0" smtClean="0">
                <a:solidFill>
                  <a:schemeClr val="tx2">
                    <a:lumMod val="50000"/>
                  </a:schemeClr>
                </a:solidFill>
                <a:latin typeface="Arial Narrow" pitchFamily="34" charset="0"/>
                <a:cs typeface="Times New Roman" pitchFamily="18" charset="0"/>
              </a:rPr>
              <a:t>Михеева Анна Алексеевна</a:t>
            </a:r>
            <a:r>
              <a:rPr lang="ru-RU" b="1" dirty="0" smtClean="0">
                <a:solidFill>
                  <a:schemeClr val="tx2">
                    <a:lumMod val="50000"/>
                  </a:schemeClr>
                </a:solidFill>
                <a:latin typeface="Arial Narrow" pitchFamily="34" charset="0"/>
              </a:rPr>
              <a:t/>
            </a:r>
            <a:br>
              <a:rPr lang="ru-RU" b="1" dirty="0" smtClean="0">
                <a:solidFill>
                  <a:schemeClr val="tx2">
                    <a:lumMod val="50000"/>
                  </a:schemeClr>
                </a:solidFill>
                <a:latin typeface="Arial Narrow" pitchFamily="34" charset="0"/>
              </a:rPr>
            </a:br>
            <a:endParaRPr lang="ru-RU" dirty="0">
              <a:solidFill>
                <a:schemeClr val="tx2">
                  <a:lumMod val="50000"/>
                </a:schemeClr>
              </a:solidFill>
              <a:latin typeface="Arial Narrow" pitchFamily="34" charset="0"/>
            </a:endParaRPr>
          </a:p>
        </p:txBody>
      </p:sp>
      <p:pic>
        <p:nvPicPr>
          <p:cNvPr id="6" name="Содержимое 5" descr="36 - копия - копия.JPG"/>
          <p:cNvPicPr>
            <a:picLocks noGrp="1" noChangeAspect="1"/>
          </p:cNvPicPr>
          <p:nvPr>
            <p:ph idx="1"/>
          </p:nvPr>
        </p:nvPicPr>
        <p:blipFill>
          <a:blip r:embed="rId2" cstate="print"/>
          <a:stretch>
            <a:fillRect/>
          </a:stretch>
        </p:blipFill>
        <p:spPr>
          <a:xfrm>
            <a:off x="1844824" y="1259632"/>
            <a:ext cx="3273255" cy="2808312"/>
          </a:xfrm>
          <a:ln>
            <a:solidFill>
              <a:schemeClr val="tx2">
                <a:lumMod val="50000"/>
              </a:schemeClr>
            </a:solidFill>
          </a:ln>
        </p:spPr>
      </p:pic>
      <p:sp>
        <p:nvSpPr>
          <p:cNvPr id="4" name="TextBox 3"/>
          <p:cNvSpPr txBox="1"/>
          <p:nvPr/>
        </p:nvSpPr>
        <p:spPr>
          <a:xfrm>
            <a:off x="548680" y="4427984"/>
            <a:ext cx="5904656" cy="3570208"/>
          </a:xfrm>
          <a:prstGeom prst="rect">
            <a:avLst/>
          </a:prstGeom>
          <a:noFill/>
        </p:spPr>
        <p:txBody>
          <a:bodyPr wrap="square" rtlCol="0">
            <a:spAutoFit/>
          </a:bodyPr>
          <a:lstStyle/>
          <a:p>
            <a:pPr algn="just"/>
            <a:r>
              <a:rPr lang="ru-RU" sz="1600" dirty="0" smtClean="0">
                <a:latin typeface="Arial Narrow" pitchFamily="34" charset="0"/>
              </a:rPr>
              <a:t>    </a:t>
            </a:r>
            <a:r>
              <a:rPr lang="ru-RU" sz="1400" dirty="0" smtClean="0">
                <a:latin typeface="Arial Narrow" pitchFamily="34" charset="0"/>
              </a:rPr>
              <a:t>Учитель французского языка высшей квалификационной категории. Работает в гимназии с 2005 года. Назначена руководителем музея Боевой Славы в 2015 году. </a:t>
            </a:r>
          </a:p>
          <a:p>
            <a:pPr algn="just"/>
            <a:r>
              <a:rPr lang="ru-RU" sz="1400" dirty="0" smtClean="0">
                <a:latin typeface="Arial Narrow" pitchFamily="34" charset="0"/>
              </a:rPr>
              <a:t>    Поставленные задачи в деятельности музея Анна Алексеевна решает через различные формы работы: работа с активом учащихся, исследовательская работа, оформительская работа, участие в конкурсах. </a:t>
            </a:r>
          </a:p>
          <a:p>
            <a:pPr algn="just"/>
            <a:r>
              <a:rPr lang="ru-RU" sz="1400" dirty="0" smtClean="0">
                <a:latin typeface="Arial Narrow" pitchFamily="34" charset="0"/>
              </a:rPr>
              <a:t>   За время работы в музее налажена совместная работа с патриотическими организациями не только в нашем городе, но и во Франции: «Российский Союз ветеранов», областной комитет памяти Г.К. Жукова, военно-исторический союз «Аэроклуб «Нормандия-Неман», ДОСААФ Калужской области, международная общественная организация «Территория Нормандия-Неман», Мемориал Нормандия-Неман. Под руководством Михеевой А.А. были обновлены основные экспозиции музея, посвященные боевому пути авиаполка «Нормандия-Неман», четырежды Герою Советского Союза Г.К.Жукову и созданы новые, посвященные 240-летию образования Калужского наместничества. По инициативе Анны Алексеевны в гимназии создан юнармейский отряд «Юные </a:t>
            </a:r>
            <a:r>
              <a:rPr lang="ru-RU" sz="1400" dirty="0" err="1" smtClean="0">
                <a:latin typeface="Arial Narrow" pitchFamily="34" charset="0"/>
              </a:rPr>
              <a:t>Жуковцы</a:t>
            </a:r>
            <a:r>
              <a:rPr lang="ru-RU" sz="1400" dirty="0" smtClean="0">
                <a:latin typeface="Arial Narrow" pitchFamily="34" charset="0"/>
              </a:rPr>
              <a:t>»  и авиационные звенья им. Ролана де ля </a:t>
            </a:r>
            <a:r>
              <a:rPr lang="ru-RU" sz="1400" dirty="0" err="1" smtClean="0">
                <a:latin typeface="Arial Narrow" pitchFamily="34" charset="0"/>
              </a:rPr>
              <a:t>Пуапа</a:t>
            </a:r>
            <a:r>
              <a:rPr lang="ru-RU" sz="1400" dirty="0">
                <a:latin typeface="Arial Narrow" pitchFamily="34" charset="0"/>
              </a:rPr>
              <a:t> </a:t>
            </a:r>
            <a:r>
              <a:rPr lang="ru-RU" sz="1400" dirty="0" smtClean="0">
                <a:latin typeface="Arial Narrow" pitchFamily="34" charset="0"/>
              </a:rPr>
              <a:t>и Марселя Альбера.</a:t>
            </a:r>
            <a:endParaRPr lang="ru-RU" sz="1400" dirty="0">
              <a:latin typeface="Arial Narrow"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04664" y="395536"/>
            <a:ext cx="5976664" cy="1569660"/>
          </a:xfrm>
          <a:prstGeom prst="rect">
            <a:avLst/>
          </a:prstGeom>
        </p:spPr>
        <p:txBody>
          <a:bodyPr wrap="square">
            <a:spAutoFit/>
          </a:bodyPr>
          <a:lstStyle/>
          <a:p>
            <a:pPr algn="just"/>
            <a:r>
              <a:rPr lang="ru-RU" sz="1600" dirty="0" smtClean="0">
                <a:latin typeface="Arial Narrow" pitchFamily="34" charset="0"/>
                <a:cs typeface="Times New Roman" pitchFamily="18" charset="0"/>
              </a:rPr>
              <a:t>   Созданию музея предшествовала многолетняя работа по сбору материалов поисковым отрядом и клубом интернациональной дружбы. Музей был открыт в апреле 1994 года.</a:t>
            </a:r>
          </a:p>
          <a:p>
            <a:pPr algn="just"/>
            <a:endParaRPr lang="ru-RU" sz="1600" dirty="0" smtClean="0">
              <a:latin typeface="Arial Narrow" pitchFamily="34" charset="0"/>
              <a:cs typeface="Times New Roman" pitchFamily="18" charset="0"/>
            </a:endParaRPr>
          </a:p>
          <a:p>
            <a:pPr algn="just"/>
            <a:endParaRPr lang="ru-RU" sz="1600" dirty="0" smtClean="0">
              <a:latin typeface="Arial Narrow" pitchFamily="34" charset="0"/>
              <a:cs typeface="Times New Roman" pitchFamily="18" charset="0"/>
            </a:endParaRPr>
          </a:p>
          <a:p>
            <a:pPr algn="just"/>
            <a:endParaRPr lang="ru-RU" sz="1600" dirty="0">
              <a:latin typeface="Times New Roman" pitchFamily="18" charset="0"/>
              <a:cs typeface="Times New Roman" pitchFamily="18" charset="0"/>
            </a:endParaRPr>
          </a:p>
        </p:txBody>
      </p:sp>
      <p:sp>
        <p:nvSpPr>
          <p:cNvPr id="5" name="Прямоугольник 4"/>
          <p:cNvSpPr/>
          <p:nvPr/>
        </p:nvSpPr>
        <p:spPr>
          <a:xfrm>
            <a:off x="404664" y="1763688"/>
            <a:ext cx="6048672" cy="1631216"/>
          </a:xfrm>
          <a:prstGeom prst="rect">
            <a:avLst/>
          </a:prstGeom>
        </p:spPr>
        <p:txBody>
          <a:bodyPr wrap="square">
            <a:spAutoFit/>
          </a:bodyPr>
          <a:lstStyle/>
          <a:p>
            <a:pPr algn="just"/>
            <a:r>
              <a:rPr lang="ru-RU" sz="1600" dirty="0" smtClean="0">
                <a:latin typeface="Arial Narrow" pitchFamily="34" charset="0"/>
              </a:rPr>
              <a:t>   Учащиеся поискового отряда «Пламя» под руководством учителя истории Сергеева Валерия Андриановича ходили на поля сражений, собирали оружие, вели раскопки, возвращали имена пропавшим без вести воинам. Найденное оружие послужило основой для создания экспозиции о 50-й армии, освободившей </a:t>
            </a:r>
            <a:r>
              <a:rPr lang="ru-RU" dirty="0" smtClean="0">
                <a:latin typeface="Arial Narrow" pitchFamily="34" charset="0"/>
              </a:rPr>
              <a:t> </a:t>
            </a:r>
            <a:r>
              <a:rPr lang="ru-RU" sz="1600" dirty="0" smtClean="0">
                <a:latin typeface="Arial Narrow" pitchFamily="34" charset="0"/>
              </a:rPr>
              <a:t>Калугу 30 декабря 1941 года от немецко-фашистских захватчиков. </a:t>
            </a:r>
            <a:endParaRPr lang="ru-RU" sz="1600" dirty="0">
              <a:latin typeface="Arial Narrow" pitchFamily="34" charset="0"/>
            </a:endParaRPr>
          </a:p>
        </p:txBody>
      </p:sp>
      <p:pic>
        <p:nvPicPr>
          <p:cNvPr id="6" name="Рисунок 5" descr="DSC_0062.JPG"/>
          <p:cNvPicPr>
            <a:picLocks noChangeAspect="1"/>
          </p:cNvPicPr>
          <p:nvPr/>
        </p:nvPicPr>
        <p:blipFill>
          <a:blip r:embed="rId2" cstate="print"/>
          <a:srcRect/>
          <a:stretch>
            <a:fillRect/>
          </a:stretch>
        </p:blipFill>
        <p:spPr bwMode="auto">
          <a:xfrm>
            <a:off x="260648" y="3563888"/>
            <a:ext cx="2015108" cy="1584176"/>
          </a:xfrm>
          <a:prstGeom prst="rect">
            <a:avLst/>
          </a:prstGeom>
          <a:noFill/>
          <a:ln w="9525">
            <a:solidFill>
              <a:schemeClr val="tx1"/>
            </a:solidFill>
            <a:miter lim="800000"/>
            <a:headEnd/>
            <a:tailEnd/>
          </a:ln>
        </p:spPr>
      </p:pic>
      <p:pic>
        <p:nvPicPr>
          <p:cNvPr id="7" name="Рисунок 6" descr="IMG_20200222_164126_BEAUTY.jpg"/>
          <p:cNvPicPr>
            <a:picLocks noChangeAspect="1"/>
          </p:cNvPicPr>
          <p:nvPr/>
        </p:nvPicPr>
        <p:blipFill>
          <a:blip r:embed="rId3" cstate="print"/>
          <a:stretch>
            <a:fillRect/>
          </a:stretch>
        </p:blipFill>
        <p:spPr>
          <a:xfrm>
            <a:off x="2420888" y="3419872"/>
            <a:ext cx="2088232" cy="1884939"/>
          </a:xfrm>
          <a:prstGeom prst="rect">
            <a:avLst/>
          </a:prstGeom>
          <a:ln>
            <a:solidFill>
              <a:schemeClr val="tx2">
                <a:lumMod val="50000"/>
              </a:schemeClr>
            </a:solidFill>
          </a:ln>
        </p:spPr>
      </p:pic>
      <p:pic>
        <p:nvPicPr>
          <p:cNvPr id="8" name="Рисунок 7" descr="IMG_20200222_164025_BEAUTY.jpg"/>
          <p:cNvPicPr>
            <a:picLocks noChangeAspect="1"/>
          </p:cNvPicPr>
          <p:nvPr/>
        </p:nvPicPr>
        <p:blipFill>
          <a:blip r:embed="rId4" cstate="print"/>
          <a:stretch>
            <a:fillRect/>
          </a:stretch>
        </p:blipFill>
        <p:spPr>
          <a:xfrm>
            <a:off x="4581128" y="3563888"/>
            <a:ext cx="2060848" cy="1545636"/>
          </a:xfrm>
          <a:prstGeom prst="rect">
            <a:avLst/>
          </a:prstGeom>
          <a:ln>
            <a:solidFill>
              <a:schemeClr val="tx2">
                <a:lumMod val="50000"/>
              </a:schemeClr>
            </a:solidFill>
          </a:ln>
        </p:spPr>
      </p:pic>
      <p:sp>
        <p:nvSpPr>
          <p:cNvPr id="9" name="Rectangle 2"/>
          <p:cNvSpPr>
            <a:spLocks noGrp="1" noChangeArrowheads="1"/>
          </p:cNvSpPr>
          <p:nvPr>
            <p:ph type="title"/>
          </p:nvPr>
        </p:nvSpPr>
        <p:spPr>
          <a:xfrm>
            <a:off x="260648" y="1259632"/>
            <a:ext cx="6172200" cy="533408"/>
          </a:xfrm>
        </p:spPr>
        <p:txBody>
          <a:bodyPr>
            <a:normAutofit/>
          </a:bodyPr>
          <a:lstStyle/>
          <a:p>
            <a:pPr algn="r" eaLnBrk="1" hangingPunct="1">
              <a:defRPr/>
            </a:pPr>
            <a:r>
              <a:rPr lang="ru-RU" sz="2400" b="1" dirty="0" smtClean="0">
                <a:solidFill>
                  <a:schemeClr val="tx2">
                    <a:lumMod val="50000"/>
                  </a:schemeClr>
                </a:solidFill>
                <a:latin typeface="Arial Narrow" pitchFamily="34" charset="0"/>
                <a:cs typeface="Times New Roman" pitchFamily="18" charset="0"/>
              </a:rPr>
              <a:t>Экспозиция «50-я армия»</a:t>
            </a:r>
          </a:p>
        </p:txBody>
      </p:sp>
      <p:sp>
        <p:nvSpPr>
          <p:cNvPr id="10" name="TextBox 9"/>
          <p:cNvSpPr txBox="1"/>
          <p:nvPr/>
        </p:nvSpPr>
        <p:spPr>
          <a:xfrm>
            <a:off x="476672" y="5436096"/>
            <a:ext cx="6048672" cy="1569660"/>
          </a:xfrm>
          <a:prstGeom prst="rect">
            <a:avLst/>
          </a:prstGeom>
          <a:noFill/>
        </p:spPr>
        <p:txBody>
          <a:bodyPr wrap="square" rtlCol="0">
            <a:spAutoFit/>
          </a:bodyPr>
          <a:lstStyle/>
          <a:p>
            <a:r>
              <a:rPr lang="ru-RU" sz="1600" dirty="0" smtClean="0">
                <a:latin typeface="Arial Narrow" pitchFamily="34" charset="0"/>
              </a:rPr>
              <a:t>   В 1996 году в честь 100-летия со дня рождения Г.К.Жукова в музее появилась постоянная экспозиция, посвященная Великому полководцу.</a:t>
            </a:r>
          </a:p>
          <a:p>
            <a:endParaRPr lang="ru-RU" sz="1600" dirty="0" smtClean="0">
              <a:latin typeface="Arial Narrow" pitchFamily="34" charset="0"/>
            </a:endParaRPr>
          </a:p>
          <a:p>
            <a:endParaRPr lang="ru-RU" sz="1600" dirty="0" smtClean="0">
              <a:latin typeface="Arial Narrow" pitchFamily="34" charset="0"/>
            </a:endParaRPr>
          </a:p>
          <a:p>
            <a:endParaRPr lang="ru-RU" sz="1600" dirty="0" smtClean="0">
              <a:latin typeface="Arial Narrow" pitchFamily="34" charset="0"/>
            </a:endParaRPr>
          </a:p>
          <a:p>
            <a:r>
              <a:rPr lang="ru-RU" sz="1600" dirty="0" smtClean="0">
                <a:latin typeface="Arial Narrow" pitchFamily="34" charset="0"/>
              </a:rPr>
              <a:t>  </a:t>
            </a:r>
            <a:endParaRPr lang="ru-RU" sz="1600" dirty="0">
              <a:latin typeface="Arial Narrow" pitchFamily="34" charset="0"/>
            </a:endParaRPr>
          </a:p>
        </p:txBody>
      </p:sp>
      <p:pic>
        <p:nvPicPr>
          <p:cNvPr id="11" name="Picture 6" descr="C:\аня\Новая папка\Г.К.Жуков\pobeda2.gif"/>
          <p:cNvPicPr>
            <a:picLocks noChangeAspect="1" noChangeArrowheads="1"/>
          </p:cNvPicPr>
          <p:nvPr/>
        </p:nvPicPr>
        <p:blipFill>
          <a:blip r:embed="rId5" cstate="print"/>
          <a:srcRect/>
          <a:stretch>
            <a:fillRect/>
          </a:stretch>
        </p:blipFill>
        <p:spPr bwMode="auto">
          <a:xfrm>
            <a:off x="1052736" y="1259632"/>
            <a:ext cx="1533872" cy="466292"/>
          </a:xfrm>
          <a:prstGeom prst="rect">
            <a:avLst/>
          </a:prstGeom>
          <a:noFill/>
          <a:ln w="9525">
            <a:noFill/>
            <a:miter lim="800000"/>
            <a:headEnd/>
            <a:tailEnd/>
          </a:ln>
        </p:spPr>
      </p:pic>
      <p:pic>
        <p:nvPicPr>
          <p:cNvPr id="14" name="Рисунок 7" descr="DSC_0036.JPG"/>
          <p:cNvPicPr>
            <a:picLocks noChangeAspect="1"/>
          </p:cNvPicPr>
          <p:nvPr/>
        </p:nvPicPr>
        <p:blipFill>
          <a:blip r:embed="rId6" cstate="print"/>
          <a:srcRect/>
          <a:stretch>
            <a:fillRect/>
          </a:stretch>
        </p:blipFill>
        <p:spPr bwMode="auto">
          <a:xfrm>
            <a:off x="332656" y="6156176"/>
            <a:ext cx="2016224" cy="2734971"/>
          </a:xfrm>
          <a:prstGeom prst="rect">
            <a:avLst/>
          </a:prstGeom>
          <a:noFill/>
          <a:ln w="9525">
            <a:solidFill>
              <a:schemeClr val="tx1"/>
            </a:solidFill>
            <a:miter lim="800000"/>
            <a:headEnd/>
            <a:tailEnd/>
          </a:ln>
        </p:spPr>
      </p:pic>
      <p:pic>
        <p:nvPicPr>
          <p:cNvPr id="15" name="Рисунок 9" descr="DSC_0037.JPG"/>
          <p:cNvPicPr>
            <a:picLocks noChangeAspect="1"/>
          </p:cNvPicPr>
          <p:nvPr/>
        </p:nvPicPr>
        <p:blipFill>
          <a:blip r:embed="rId7" cstate="print"/>
          <a:srcRect/>
          <a:stretch>
            <a:fillRect/>
          </a:stretch>
        </p:blipFill>
        <p:spPr bwMode="auto">
          <a:xfrm>
            <a:off x="4581128" y="6084168"/>
            <a:ext cx="2088232" cy="2826571"/>
          </a:xfrm>
          <a:prstGeom prst="rect">
            <a:avLst/>
          </a:prstGeom>
          <a:noFill/>
          <a:ln w="9525">
            <a:solidFill>
              <a:schemeClr val="tx1"/>
            </a:solidFill>
            <a:miter lim="800000"/>
            <a:headEnd/>
            <a:tailEnd/>
          </a:ln>
        </p:spPr>
      </p:pic>
      <p:sp>
        <p:nvSpPr>
          <p:cNvPr id="18" name="TextBox 10"/>
          <p:cNvSpPr txBox="1">
            <a:spLocks noChangeArrowheads="1"/>
          </p:cNvSpPr>
          <p:nvPr/>
        </p:nvSpPr>
        <p:spPr bwMode="auto">
          <a:xfrm>
            <a:off x="2132856" y="6444208"/>
            <a:ext cx="2743200" cy="1384995"/>
          </a:xfrm>
          <a:prstGeom prst="rect">
            <a:avLst/>
          </a:prstGeom>
          <a:noFill/>
          <a:ln w="9525">
            <a:noFill/>
            <a:miter lim="800000"/>
            <a:headEnd/>
            <a:tailEnd/>
          </a:ln>
        </p:spPr>
        <p:txBody>
          <a:bodyPr wrap="square">
            <a:spAutoFit/>
          </a:bodyPr>
          <a:lstStyle/>
          <a:p>
            <a:pPr algn="ctr"/>
            <a:r>
              <a:rPr lang="ru-RU" sz="1400" dirty="0" smtClean="0">
                <a:latin typeface="Arial Narrow" pitchFamily="34" charset="0"/>
              </a:rPr>
              <a:t>В 2012 году   были открыты </a:t>
            </a:r>
          </a:p>
          <a:p>
            <a:pPr algn="ctr"/>
            <a:r>
              <a:rPr lang="ru-RU" sz="1400" dirty="0" smtClean="0">
                <a:latin typeface="Arial Narrow" pitchFamily="34" charset="0"/>
              </a:rPr>
              <a:t>мемориальные доски</a:t>
            </a:r>
          </a:p>
          <a:p>
            <a:pPr algn="ctr"/>
            <a:r>
              <a:rPr lang="ru-RU" sz="1400" dirty="0" smtClean="0">
                <a:latin typeface="Arial Narrow" pitchFamily="34" charset="0"/>
              </a:rPr>
              <a:t> </a:t>
            </a:r>
            <a:r>
              <a:rPr lang="ru-RU" sz="1400" dirty="0">
                <a:latin typeface="Arial Narrow" pitchFamily="34" charset="0"/>
              </a:rPr>
              <a:t>о героизме наших выпускников, погибших на </a:t>
            </a:r>
            <a:r>
              <a:rPr lang="ru-RU" sz="1400" dirty="0" smtClean="0">
                <a:latin typeface="Arial Narrow" pitchFamily="34" charset="0"/>
              </a:rPr>
              <a:t>территории</a:t>
            </a:r>
          </a:p>
          <a:p>
            <a:pPr algn="ctr"/>
            <a:r>
              <a:rPr lang="ru-RU" sz="1400" dirty="0" smtClean="0">
                <a:latin typeface="Arial Narrow" pitchFamily="34" charset="0"/>
              </a:rPr>
              <a:t> </a:t>
            </a:r>
            <a:r>
              <a:rPr lang="ru-RU" sz="1400" dirty="0">
                <a:latin typeface="Arial Narrow" pitchFamily="34" charset="0"/>
              </a:rPr>
              <a:t>Чеченской Республики при исполнении военного долга</a:t>
            </a:r>
          </a:p>
        </p:txBody>
      </p:sp>
      <p:pic>
        <p:nvPicPr>
          <p:cNvPr id="19" name="Рисунок 15" descr="d71fb1b1e8c5294101df1a055de68eaa.png"/>
          <p:cNvPicPr>
            <a:picLocks noChangeAspect="1"/>
          </p:cNvPicPr>
          <p:nvPr/>
        </p:nvPicPr>
        <p:blipFill>
          <a:blip r:embed="rId8" cstate="print"/>
          <a:srcRect/>
          <a:stretch>
            <a:fillRect/>
          </a:stretch>
        </p:blipFill>
        <p:spPr bwMode="auto">
          <a:xfrm>
            <a:off x="2420888" y="7956376"/>
            <a:ext cx="2090588" cy="7843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Grp="1" noChangeArrowheads="1"/>
          </p:cNvSpPr>
          <p:nvPr>
            <p:ph type="body" idx="1"/>
          </p:nvPr>
        </p:nvSpPr>
        <p:spPr>
          <a:xfrm>
            <a:off x="342900" y="4064000"/>
            <a:ext cx="4629150" cy="4064000"/>
          </a:xfrm>
        </p:spPr>
        <p:txBody>
          <a:bodyPr/>
          <a:lstStyle/>
          <a:p>
            <a:pPr eaLnBrk="1" hangingPunct="1">
              <a:buNone/>
              <a:defRPr/>
            </a:pPr>
            <a:r>
              <a:rPr lang="ru-RU" dirty="0" smtClean="0"/>
              <a:t>                               </a:t>
            </a:r>
          </a:p>
        </p:txBody>
      </p:sp>
      <p:sp>
        <p:nvSpPr>
          <p:cNvPr id="8" name="Прямоугольник 7"/>
          <p:cNvSpPr/>
          <p:nvPr/>
        </p:nvSpPr>
        <p:spPr>
          <a:xfrm>
            <a:off x="404664" y="323528"/>
            <a:ext cx="6192688" cy="830997"/>
          </a:xfrm>
          <a:prstGeom prst="rect">
            <a:avLst/>
          </a:prstGeom>
        </p:spPr>
        <p:txBody>
          <a:bodyPr wrap="square">
            <a:spAutoFit/>
          </a:bodyPr>
          <a:lstStyle/>
          <a:p>
            <a:pPr algn="ctr"/>
            <a:r>
              <a:rPr lang="ru-RU" sz="2400" b="1" dirty="0" smtClean="0">
                <a:solidFill>
                  <a:schemeClr val="tx2">
                    <a:lumMod val="50000"/>
                  </a:schemeClr>
                </a:solidFill>
                <a:latin typeface="Arial Narrow" pitchFamily="34" charset="0"/>
                <a:ea typeface="Adobe Fan Heiti Std B" pitchFamily="34" charset="-128"/>
                <a:cs typeface="Times New Roman" pitchFamily="18" charset="0"/>
              </a:rPr>
              <a:t>Экспозиция о первом директоре </a:t>
            </a:r>
          </a:p>
          <a:p>
            <a:pPr algn="ctr"/>
            <a:r>
              <a:rPr lang="ru-RU" sz="2400" b="1" dirty="0" err="1" smtClean="0">
                <a:solidFill>
                  <a:schemeClr val="tx2">
                    <a:lumMod val="50000"/>
                  </a:schemeClr>
                </a:solidFill>
                <a:latin typeface="Arial Narrow" pitchFamily="34" charset="0"/>
                <a:ea typeface="Adobe Fan Heiti Std B" pitchFamily="34" charset="-128"/>
                <a:cs typeface="Times New Roman" pitchFamily="18" charset="0"/>
              </a:rPr>
              <a:t>Ярокурцеве</a:t>
            </a:r>
            <a:r>
              <a:rPr lang="ru-RU" sz="2400" b="1" dirty="0" smtClean="0">
                <a:solidFill>
                  <a:schemeClr val="tx2">
                    <a:lumMod val="50000"/>
                  </a:schemeClr>
                </a:solidFill>
                <a:latin typeface="Arial Narrow" pitchFamily="34" charset="0"/>
                <a:ea typeface="Adobe Fan Heiti Std B" pitchFamily="34" charset="-128"/>
                <a:cs typeface="Times New Roman" pitchFamily="18" charset="0"/>
              </a:rPr>
              <a:t> Иване Павловиче</a:t>
            </a:r>
            <a:endParaRPr lang="ru-RU" sz="2400" b="1" dirty="0">
              <a:solidFill>
                <a:schemeClr val="tx2">
                  <a:lumMod val="50000"/>
                </a:schemeClr>
              </a:solidFill>
              <a:latin typeface="Arial Narrow" pitchFamily="34" charset="0"/>
              <a:ea typeface="Adobe Fan Heiti Std B" pitchFamily="34" charset="-128"/>
              <a:cs typeface="Times New Roman" pitchFamily="18" charset="0"/>
            </a:endParaRPr>
          </a:p>
        </p:txBody>
      </p:sp>
      <p:sp>
        <p:nvSpPr>
          <p:cNvPr id="10" name="Прямоугольник 10"/>
          <p:cNvSpPr>
            <a:spLocks noChangeArrowheads="1"/>
          </p:cNvSpPr>
          <p:nvPr/>
        </p:nvSpPr>
        <p:spPr bwMode="auto">
          <a:xfrm>
            <a:off x="332656" y="1187624"/>
            <a:ext cx="6336704" cy="984885"/>
          </a:xfrm>
          <a:prstGeom prst="rect">
            <a:avLst/>
          </a:prstGeom>
          <a:noFill/>
          <a:ln w="9525">
            <a:noFill/>
            <a:miter lim="800000"/>
            <a:headEnd/>
            <a:tailEnd/>
          </a:ln>
        </p:spPr>
        <p:txBody>
          <a:bodyPr wrap="square">
            <a:spAutoFit/>
          </a:bodyPr>
          <a:lstStyle/>
          <a:p>
            <a:pPr algn="just"/>
            <a:r>
              <a:rPr lang="ru-RU" sz="1400" b="1" dirty="0" err="1">
                <a:latin typeface="Arial Narrow" pitchFamily="34" charset="0"/>
              </a:rPr>
              <a:t>Ярокурцев</a:t>
            </a:r>
            <a:r>
              <a:rPr lang="ru-RU" sz="1400" b="1" dirty="0">
                <a:latin typeface="Arial Narrow" pitchFamily="34" charset="0"/>
              </a:rPr>
              <a:t> И.П. </a:t>
            </a:r>
            <a:r>
              <a:rPr lang="ru-RU" sz="1400" dirty="0" smtClean="0">
                <a:latin typeface="Arial Narrow" pitchFamily="34" charset="0"/>
              </a:rPr>
              <a:t>Директором </a:t>
            </a:r>
            <a:r>
              <a:rPr lang="ru-RU" sz="1400" dirty="0">
                <a:latin typeface="Arial Narrow" pitchFamily="34" charset="0"/>
              </a:rPr>
              <a:t>школы №19 был назначен в </a:t>
            </a:r>
            <a:r>
              <a:rPr lang="ru-RU" sz="1400" b="1" dirty="0">
                <a:latin typeface="Arial Narrow" pitchFamily="34" charset="0"/>
              </a:rPr>
              <a:t>1964 </a:t>
            </a:r>
            <a:r>
              <a:rPr lang="ru-RU" sz="1400" dirty="0">
                <a:latin typeface="Arial Narrow" pitchFamily="34" charset="0"/>
              </a:rPr>
              <a:t>году. Он строил, а затем и руководил школой с </a:t>
            </a:r>
            <a:r>
              <a:rPr lang="ru-RU" sz="1400" b="1" dirty="0">
                <a:latin typeface="Arial Narrow" pitchFamily="34" charset="0"/>
              </a:rPr>
              <a:t>1965</a:t>
            </a:r>
            <a:r>
              <a:rPr lang="ru-RU" sz="1400" dirty="0">
                <a:latin typeface="Arial Narrow" pitchFamily="34" charset="0"/>
              </a:rPr>
              <a:t> по </a:t>
            </a:r>
            <a:r>
              <a:rPr lang="ru-RU" sz="1400" b="1" dirty="0">
                <a:latin typeface="Arial Narrow" pitchFamily="34" charset="0"/>
              </a:rPr>
              <a:t>1979</a:t>
            </a:r>
            <a:r>
              <a:rPr lang="ru-RU" sz="1400" dirty="0">
                <a:latin typeface="Arial Narrow" pitchFamily="34" charset="0"/>
              </a:rPr>
              <a:t> год. </a:t>
            </a:r>
            <a:r>
              <a:rPr lang="ru-RU" sz="1400" b="1" dirty="0">
                <a:latin typeface="Arial Narrow" pitchFamily="34" charset="0"/>
              </a:rPr>
              <a:t>Иван Павлович</a:t>
            </a:r>
            <a:r>
              <a:rPr lang="ru-RU" sz="1400" dirty="0">
                <a:latin typeface="Arial Narrow" pitchFamily="34" charset="0"/>
              </a:rPr>
              <a:t> во время </a:t>
            </a:r>
            <a:r>
              <a:rPr lang="ru-RU" sz="1400" b="1" dirty="0">
                <a:latin typeface="Arial Narrow" pitchFamily="34" charset="0"/>
              </a:rPr>
              <a:t>войны</a:t>
            </a:r>
            <a:r>
              <a:rPr lang="ru-RU" sz="1400" dirty="0">
                <a:latin typeface="Arial Narrow" pitchFamily="34" charset="0"/>
              </a:rPr>
              <a:t> служил в разведке. Завершил войну в звании майор. Был награждён 19-ю правительственными наградами, среди которых </a:t>
            </a:r>
            <a:r>
              <a:rPr lang="ru-RU" sz="1400" b="1" dirty="0">
                <a:latin typeface="Arial Narrow" pitchFamily="34" charset="0"/>
              </a:rPr>
              <a:t>Орден Богдана Хмельницкого</a:t>
            </a:r>
            <a:r>
              <a:rPr lang="ru-RU" sz="1400" dirty="0">
                <a:latin typeface="Arial Narrow" pitchFamily="34" charset="0"/>
              </a:rPr>
              <a:t> за личную храбрость. </a:t>
            </a:r>
          </a:p>
        </p:txBody>
      </p:sp>
      <p:pic>
        <p:nvPicPr>
          <p:cNvPr id="14" name="Рисунок 13" descr="IMG_20200222_165056_BEAUTY.jpg"/>
          <p:cNvPicPr>
            <a:picLocks noChangeAspect="1"/>
          </p:cNvPicPr>
          <p:nvPr/>
        </p:nvPicPr>
        <p:blipFill>
          <a:blip r:embed="rId2" cstate="print"/>
          <a:stretch>
            <a:fillRect/>
          </a:stretch>
        </p:blipFill>
        <p:spPr>
          <a:xfrm>
            <a:off x="2780928" y="2483768"/>
            <a:ext cx="3648405" cy="2736304"/>
          </a:xfrm>
          <a:prstGeom prst="rect">
            <a:avLst/>
          </a:prstGeom>
        </p:spPr>
      </p:pic>
      <p:pic>
        <p:nvPicPr>
          <p:cNvPr id="15" name="Рисунок 14" descr="IMG_20200222_165110_BEAUTY.jpg"/>
          <p:cNvPicPr>
            <a:picLocks noChangeAspect="1"/>
          </p:cNvPicPr>
          <p:nvPr/>
        </p:nvPicPr>
        <p:blipFill>
          <a:blip r:embed="rId3" cstate="print"/>
          <a:stretch>
            <a:fillRect/>
          </a:stretch>
        </p:blipFill>
        <p:spPr>
          <a:xfrm rot="5400000">
            <a:off x="32622" y="2855809"/>
            <a:ext cx="2976331" cy="2232248"/>
          </a:xfrm>
          <a:prstGeom prst="rect">
            <a:avLst/>
          </a:prstGeom>
        </p:spPr>
      </p:pic>
      <p:pic>
        <p:nvPicPr>
          <p:cNvPr id="19" name="Рисунок 7" descr="DSC_0038.JPG"/>
          <p:cNvPicPr>
            <a:picLocks noChangeAspect="1"/>
          </p:cNvPicPr>
          <p:nvPr/>
        </p:nvPicPr>
        <p:blipFill>
          <a:blip r:embed="rId4" cstate="print"/>
          <a:srcRect/>
          <a:stretch>
            <a:fillRect/>
          </a:stretch>
        </p:blipFill>
        <p:spPr bwMode="auto">
          <a:xfrm>
            <a:off x="1124744" y="5580112"/>
            <a:ext cx="4648200" cy="3122613"/>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04664" y="0"/>
            <a:ext cx="6172200" cy="504056"/>
          </a:xfrm>
        </p:spPr>
        <p:txBody>
          <a:bodyPr>
            <a:normAutofit/>
          </a:bodyPr>
          <a:lstStyle/>
          <a:p>
            <a:pPr algn="r"/>
            <a:r>
              <a:rPr lang="ru-RU" sz="2400" b="1" dirty="0" smtClean="0">
                <a:solidFill>
                  <a:schemeClr val="tx2">
                    <a:lumMod val="50000"/>
                  </a:schemeClr>
                </a:solidFill>
                <a:latin typeface="Arial Narrow" pitchFamily="34" charset="0"/>
                <a:cs typeface="Times New Roman" pitchFamily="18" charset="0"/>
              </a:rPr>
              <a:t>Экспозиция «Маршал Победы»</a:t>
            </a:r>
            <a:endParaRPr lang="ru-RU" sz="2400" b="1" dirty="0">
              <a:solidFill>
                <a:schemeClr val="tx2">
                  <a:lumMod val="50000"/>
                </a:schemeClr>
              </a:solidFill>
              <a:latin typeface="Arial Narrow" pitchFamily="34" charset="0"/>
              <a:cs typeface="Times New Roman" pitchFamily="18" charset="0"/>
            </a:endParaRPr>
          </a:p>
        </p:txBody>
      </p:sp>
      <p:pic>
        <p:nvPicPr>
          <p:cNvPr id="4" name="Рисунок 3" descr="DSC_0041 - копия.JPG"/>
          <p:cNvPicPr>
            <a:picLocks noChangeAspect="1"/>
          </p:cNvPicPr>
          <p:nvPr/>
        </p:nvPicPr>
        <p:blipFill>
          <a:blip r:embed="rId2" cstate="print"/>
          <a:stretch>
            <a:fillRect/>
          </a:stretch>
        </p:blipFill>
        <p:spPr>
          <a:xfrm>
            <a:off x="260649" y="683569"/>
            <a:ext cx="1872208" cy="1806107"/>
          </a:xfrm>
          <a:prstGeom prst="rect">
            <a:avLst/>
          </a:prstGeom>
          <a:ln>
            <a:solidFill>
              <a:schemeClr val="tx1"/>
            </a:solidFill>
          </a:ln>
          <a:effectLst>
            <a:outerShdw blurRad="190500" algn="tl" rotWithShape="0">
              <a:srgbClr val="000000">
                <a:alpha val="70000"/>
              </a:srgbClr>
            </a:outerShdw>
          </a:effectLst>
        </p:spPr>
      </p:pic>
      <p:pic>
        <p:nvPicPr>
          <p:cNvPr id="5" name="Рисунок 18" descr="DSC_0040.JPG"/>
          <p:cNvPicPr>
            <a:picLocks noChangeAspect="1"/>
          </p:cNvPicPr>
          <p:nvPr/>
        </p:nvPicPr>
        <p:blipFill>
          <a:blip r:embed="rId3" cstate="print"/>
          <a:srcRect/>
          <a:stretch>
            <a:fillRect/>
          </a:stretch>
        </p:blipFill>
        <p:spPr bwMode="auto">
          <a:xfrm>
            <a:off x="2348880" y="539552"/>
            <a:ext cx="2070342" cy="1944216"/>
          </a:xfrm>
          <a:prstGeom prst="rect">
            <a:avLst/>
          </a:prstGeom>
          <a:noFill/>
          <a:ln w="9525">
            <a:solidFill>
              <a:schemeClr val="tx1"/>
            </a:solidFill>
            <a:miter lim="800000"/>
            <a:headEnd/>
            <a:tailEnd/>
          </a:ln>
        </p:spPr>
      </p:pic>
      <p:pic>
        <p:nvPicPr>
          <p:cNvPr id="6" name="Рисунок 19" descr="DSC_0041 - копия (2).JPG"/>
          <p:cNvPicPr>
            <a:picLocks noChangeAspect="1"/>
          </p:cNvPicPr>
          <p:nvPr/>
        </p:nvPicPr>
        <p:blipFill>
          <a:blip r:embed="rId4" cstate="print"/>
          <a:srcRect/>
          <a:stretch>
            <a:fillRect/>
          </a:stretch>
        </p:blipFill>
        <p:spPr bwMode="auto">
          <a:xfrm>
            <a:off x="4581130" y="683568"/>
            <a:ext cx="2049746" cy="1881981"/>
          </a:xfrm>
          <a:prstGeom prst="rect">
            <a:avLst/>
          </a:prstGeom>
          <a:noFill/>
          <a:ln w="9525">
            <a:solidFill>
              <a:schemeClr val="tx1"/>
            </a:solidFill>
            <a:miter lim="800000"/>
            <a:headEnd/>
            <a:tailEnd/>
          </a:ln>
        </p:spPr>
      </p:pic>
      <p:sp>
        <p:nvSpPr>
          <p:cNvPr id="7" name="Прямоугольник 6"/>
          <p:cNvSpPr/>
          <p:nvPr/>
        </p:nvSpPr>
        <p:spPr>
          <a:xfrm>
            <a:off x="188640" y="2699792"/>
            <a:ext cx="6480720" cy="738664"/>
          </a:xfrm>
          <a:prstGeom prst="rect">
            <a:avLst/>
          </a:prstGeom>
        </p:spPr>
        <p:txBody>
          <a:bodyPr wrap="square">
            <a:spAutoFit/>
          </a:bodyPr>
          <a:lstStyle/>
          <a:p>
            <a:pPr algn="just"/>
            <a:r>
              <a:rPr lang="ru-RU" sz="1400" dirty="0" smtClean="0">
                <a:latin typeface="Arial Narrow" pitchFamily="34" charset="0"/>
              </a:rPr>
              <a:t>В музее имеется богатый материал о нашем земляке, 4-ды </a:t>
            </a:r>
            <a:r>
              <a:rPr lang="ru-RU" sz="1400" b="1" dirty="0" smtClean="0">
                <a:latin typeface="Arial Narrow" pitchFamily="34" charset="0"/>
              </a:rPr>
              <a:t>Герое Советского Союза, Маршале победы Георгии Константиновиче Жукове. Стенды </a:t>
            </a:r>
            <a:r>
              <a:rPr lang="ru-RU" sz="1400" dirty="0" smtClean="0">
                <a:latin typeface="Arial Narrow" pitchFamily="34" charset="0"/>
              </a:rPr>
              <a:t>отражают основные этапы и битвы </a:t>
            </a:r>
            <a:r>
              <a:rPr lang="ru-RU" sz="1400" b="1" dirty="0" smtClean="0">
                <a:latin typeface="Arial Narrow" pitchFamily="34" charset="0"/>
              </a:rPr>
              <a:t>ВОВ</a:t>
            </a:r>
            <a:r>
              <a:rPr lang="ru-RU" sz="1400" dirty="0" smtClean="0">
                <a:latin typeface="Arial Narrow" pitchFamily="34" charset="0"/>
              </a:rPr>
              <a:t>, разработанные и проведенные под командованием </a:t>
            </a:r>
            <a:r>
              <a:rPr lang="ru-RU" sz="1400" b="1" dirty="0" smtClean="0">
                <a:latin typeface="Arial Narrow" pitchFamily="34" charset="0"/>
              </a:rPr>
              <a:t>Г.К.Жукова</a:t>
            </a:r>
            <a:r>
              <a:rPr lang="ru-RU" sz="1400" dirty="0" smtClean="0">
                <a:latin typeface="Arial Narrow" pitchFamily="34" charset="0"/>
              </a:rPr>
              <a:t>. </a:t>
            </a:r>
            <a:endParaRPr lang="ru-RU" sz="1400" dirty="0">
              <a:latin typeface="Arial Narrow" pitchFamily="34" charset="0"/>
            </a:endParaRPr>
          </a:p>
        </p:txBody>
      </p:sp>
      <p:pic>
        <p:nvPicPr>
          <p:cNvPr id="8" name="Рисунок 10" descr="DSC_0043.JPG"/>
          <p:cNvPicPr>
            <a:picLocks noChangeAspect="1"/>
          </p:cNvPicPr>
          <p:nvPr/>
        </p:nvPicPr>
        <p:blipFill>
          <a:blip r:embed="rId5" cstate="print"/>
          <a:srcRect/>
          <a:stretch>
            <a:fillRect/>
          </a:stretch>
        </p:blipFill>
        <p:spPr bwMode="auto">
          <a:xfrm>
            <a:off x="260648" y="3635896"/>
            <a:ext cx="1512168" cy="2267869"/>
          </a:xfrm>
          <a:prstGeom prst="rect">
            <a:avLst/>
          </a:prstGeom>
          <a:noFill/>
          <a:ln w="9525">
            <a:solidFill>
              <a:schemeClr val="tx2">
                <a:lumMod val="50000"/>
              </a:schemeClr>
            </a:solidFill>
            <a:miter lim="800000"/>
            <a:headEnd/>
            <a:tailEnd/>
          </a:ln>
        </p:spPr>
      </p:pic>
      <p:pic>
        <p:nvPicPr>
          <p:cNvPr id="9" name="Рисунок 11" descr="DSC_0039.JPG"/>
          <p:cNvPicPr>
            <a:picLocks noChangeAspect="1"/>
          </p:cNvPicPr>
          <p:nvPr/>
        </p:nvPicPr>
        <p:blipFill>
          <a:blip r:embed="rId6" cstate="print"/>
          <a:srcRect/>
          <a:stretch>
            <a:fillRect/>
          </a:stretch>
        </p:blipFill>
        <p:spPr bwMode="auto">
          <a:xfrm>
            <a:off x="1916832" y="3635897"/>
            <a:ext cx="3384376" cy="2175377"/>
          </a:xfrm>
          <a:prstGeom prst="rect">
            <a:avLst/>
          </a:prstGeom>
          <a:noFill/>
          <a:ln w="9525">
            <a:solidFill>
              <a:schemeClr val="tx2">
                <a:lumMod val="50000"/>
              </a:schemeClr>
            </a:solidFill>
            <a:miter lim="800000"/>
            <a:headEnd/>
            <a:tailEnd/>
          </a:ln>
        </p:spPr>
      </p:pic>
      <p:sp>
        <p:nvSpPr>
          <p:cNvPr id="10" name="Прямоугольник 9"/>
          <p:cNvSpPr/>
          <p:nvPr/>
        </p:nvSpPr>
        <p:spPr>
          <a:xfrm>
            <a:off x="404664" y="6084168"/>
            <a:ext cx="6192688" cy="707886"/>
          </a:xfrm>
          <a:prstGeom prst="rect">
            <a:avLst/>
          </a:prstGeom>
        </p:spPr>
        <p:txBody>
          <a:bodyPr wrap="square">
            <a:spAutoFit/>
          </a:bodyPr>
          <a:lstStyle/>
          <a:p>
            <a:pPr algn="r"/>
            <a:r>
              <a:rPr lang="ru-RU" sz="2000" b="1" dirty="0" smtClean="0">
                <a:solidFill>
                  <a:schemeClr val="tx2">
                    <a:lumMod val="50000"/>
                  </a:schemeClr>
                </a:solidFill>
                <a:latin typeface="Arial Narrow" pitchFamily="34" charset="0"/>
                <a:cs typeface="Times New Roman" pitchFamily="18" charset="0"/>
              </a:rPr>
              <a:t>Герой Советского Союза</a:t>
            </a:r>
            <a:br>
              <a:rPr lang="ru-RU" sz="2000" b="1" dirty="0" smtClean="0">
                <a:solidFill>
                  <a:schemeClr val="tx2">
                    <a:lumMod val="50000"/>
                  </a:schemeClr>
                </a:solidFill>
                <a:latin typeface="Arial Narrow" pitchFamily="34" charset="0"/>
                <a:cs typeface="Times New Roman" pitchFamily="18" charset="0"/>
              </a:rPr>
            </a:br>
            <a:r>
              <a:rPr lang="ru-RU" sz="2000" b="1" dirty="0" smtClean="0">
                <a:solidFill>
                  <a:schemeClr val="tx2">
                    <a:lumMod val="50000"/>
                  </a:schemeClr>
                </a:solidFill>
                <a:latin typeface="Arial Narrow" pitchFamily="34" charset="0"/>
                <a:cs typeface="Times New Roman" pitchFamily="18" charset="0"/>
              </a:rPr>
              <a:t>Саша Чекалин</a:t>
            </a:r>
            <a:endParaRPr lang="ru-RU" sz="2000" b="1" dirty="0">
              <a:solidFill>
                <a:schemeClr val="tx2">
                  <a:lumMod val="50000"/>
                </a:schemeClr>
              </a:solidFill>
              <a:latin typeface="Arial Narrow" pitchFamily="34" charset="0"/>
              <a:cs typeface="Times New Roman" pitchFamily="18" charset="0"/>
            </a:endParaRPr>
          </a:p>
        </p:txBody>
      </p:sp>
      <p:pic>
        <p:nvPicPr>
          <p:cNvPr id="12" name="Рисунок 7" descr="DSC_0065.JPG"/>
          <p:cNvPicPr>
            <a:picLocks noChangeAspect="1"/>
          </p:cNvPicPr>
          <p:nvPr/>
        </p:nvPicPr>
        <p:blipFill>
          <a:blip r:embed="rId7" cstate="print"/>
          <a:srcRect/>
          <a:stretch>
            <a:fillRect/>
          </a:stretch>
        </p:blipFill>
        <p:spPr bwMode="auto">
          <a:xfrm>
            <a:off x="332657" y="6084169"/>
            <a:ext cx="1872208" cy="2808313"/>
          </a:xfrm>
          <a:prstGeom prst="rect">
            <a:avLst/>
          </a:prstGeom>
          <a:noFill/>
          <a:ln w="12700">
            <a:solidFill>
              <a:schemeClr val="tx1"/>
            </a:solidFill>
            <a:miter lim="800000"/>
            <a:headEnd/>
            <a:tailEnd/>
          </a:ln>
        </p:spPr>
      </p:pic>
      <p:sp>
        <p:nvSpPr>
          <p:cNvPr id="14" name="Прямоугольник 13"/>
          <p:cNvSpPr/>
          <p:nvPr/>
        </p:nvSpPr>
        <p:spPr>
          <a:xfrm>
            <a:off x="2465512" y="6804248"/>
            <a:ext cx="4165364" cy="1600438"/>
          </a:xfrm>
          <a:prstGeom prst="rect">
            <a:avLst/>
          </a:prstGeom>
        </p:spPr>
        <p:txBody>
          <a:bodyPr wrap="square">
            <a:spAutoFit/>
          </a:bodyPr>
          <a:lstStyle/>
          <a:p>
            <a:pPr algn="just"/>
            <a:r>
              <a:rPr lang="ru-RU" sz="1400" dirty="0" smtClean="0">
                <a:latin typeface="Arial Narrow" pitchFamily="34" charset="0"/>
                <a:cs typeface="Times New Roman" pitchFamily="18" charset="0"/>
              </a:rPr>
              <a:t>Перед зданием гимназии стоит памятник юному </a:t>
            </a:r>
            <a:r>
              <a:rPr lang="ru-RU" sz="1400" b="1" dirty="0" smtClean="0">
                <a:latin typeface="Arial Narrow" pitchFamily="34" charset="0"/>
                <a:cs typeface="Times New Roman" pitchFamily="18" charset="0"/>
              </a:rPr>
              <a:t>Герою Советского Союза</a:t>
            </a:r>
            <a:r>
              <a:rPr lang="ru-RU" sz="1400" dirty="0" smtClean="0">
                <a:latin typeface="Arial Narrow" pitchFamily="34" charset="0"/>
                <a:cs typeface="Times New Roman" pitchFamily="18" charset="0"/>
              </a:rPr>
              <a:t> - партизану </a:t>
            </a:r>
            <a:r>
              <a:rPr lang="ru-RU" sz="1400" b="1" dirty="0" smtClean="0">
                <a:latin typeface="Arial Narrow" pitchFamily="34" charset="0"/>
                <a:cs typeface="Times New Roman" pitchFamily="18" charset="0"/>
                <a:hlinkClick r:id="rId8"/>
              </a:rPr>
              <a:t>Александру Чекалину</a:t>
            </a:r>
            <a:r>
              <a:rPr lang="ru-RU" sz="1400" dirty="0" smtClean="0">
                <a:latin typeface="Arial Narrow" pitchFamily="34" charset="0"/>
                <a:cs typeface="Times New Roman" pitchFamily="18" charset="0"/>
              </a:rPr>
              <a:t>. </a:t>
            </a:r>
          </a:p>
          <a:p>
            <a:pPr algn="just"/>
            <a:r>
              <a:rPr lang="ru-RU" sz="1400" dirty="0" smtClean="0">
                <a:latin typeface="Arial Narrow" pitchFamily="34" charset="0"/>
                <a:cs typeface="Times New Roman" pitchFamily="18" charset="0"/>
              </a:rPr>
              <a:t>В музее находится бюст героя и стенд, посвященный детству Саши.</a:t>
            </a:r>
          </a:p>
          <a:p>
            <a:pPr algn="just"/>
            <a:r>
              <a:rPr lang="ru-RU" sz="1400" dirty="0" smtClean="0">
                <a:latin typeface="Arial Narrow" pitchFamily="34" charset="0"/>
                <a:cs typeface="Times New Roman" pitchFamily="18" charset="0"/>
              </a:rPr>
              <a:t>Традиционно в гимназии во время проведения праздников происходит возложение цветов к памятнику Александра Чекалина. </a:t>
            </a:r>
            <a:endParaRPr lang="ru-RU" sz="1400" dirty="0">
              <a:latin typeface="Arial Narrow" pitchFamily="34" charset="0"/>
              <a:cs typeface="Times New Roman" pitchFamily="18" charset="0"/>
            </a:endParaRPr>
          </a:p>
        </p:txBody>
      </p:sp>
      <p:pic>
        <p:nvPicPr>
          <p:cNvPr id="15" name="Picture 6" descr="C:\аня\Новая папка\Г.К.Жуков\pobeda2.gif"/>
          <p:cNvPicPr>
            <a:picLocks noChangeAspect="1" noChangeArrowheads="1"/>
          </p:cNvPicPr>
          <p:nvPr/>
        </p:nvPicPr>
        <p:blipFill>
          <a:blip r:embed="rId9" cstate="print"/>
          <a:srcRect/>
          <a:stretch>
            <a:fillRect/>
          </a:stretch>
        </p:blipFill>
        <p:spPr bwMode="auto">
          <a:xfrm>
            <a:off x="332656" y="1"/>
            <a:ext cx="1533872" cy="4662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0" y="2"/>
            <a:ext cx="6686550" cy="954617"/>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ru-RU" sz="2400" b="1" spc="50" dirty="0" smtClean="0">
                <a:ln w="11430"/>
                <a:latin typeface="Times New Roman" pitchFamily="18" charset="0"/>
                <a:cs typeface="Times New Roman" pitchFamily="18" charset="0"/>
              </a:rPr>
              <a:t>Экспозиция «Боевой путь французского авиаполка «Нормандия-Неман»</a:t>
            </a:r>
          </a:p>
        </p:txBody>
      </p:sp>
      <p:sp>
        <p:nvSpPr>
          <p:cNvPr id="14341" name="Прямоугольник 10"/>
          <p:cNvSpPr>
            <a:spLocks noChangeArrowheads="1"/>
          </p:cNvSpPr>
          <p:nvPr/>
        </p:nvSpPr>
        <p:spPr bwMode="auto">
          <a:xfrm>
            <a:off x="188640" y="4139954"/>
            <a:ext cx="6457950" cy="1107996"/>
          </a:xfrm>
          <a:prstGeom prst="rect">
            <a:avLst/>
          </a:prstGeom>
          <a:noFill/>
          <a:ln w="9525">
            <a:noFill/>
            <a:miter lim="800000"/>
            <a:headEnd/>
            <a:tailEnd/>
          </a:ln>
        </p:spPr>
        <p:txBody>
          <a:bodyPr>
            <a:spAutoFit/>
          </a:bodyPr>
          <a:lstStyle/>
          <a:p>
            <a:pPr algn="just"/>
            <a:r>
              <a:rPr lang="ru-RU" sz="1600" dirty="0">
                <a:latin typeface="Arial Narrow" pitchFamily="34" charset="0"/>
              </a:rPr>
              <a:t>Экспозиция рассказывает о возникновении прославленного соединения, о его боевом пути в годы </a:t>
            </a:r>
            <a:r>
              <a:rPr lang="ru-RU" sz="1600" b="1" dirty="0">
                <a:latin typeface="Arial Narrow" pitchFamily="34" charset="0"/>
              </a:rPr>
              <a:t>Второй Мировой Войны</a:t>
            </a:r>
            <a:r>
              <a:rPr lang="ru-RU" sz="1600" dirty="0">
                <a:latin typeface="Arial Narrow" pitchFamily="34" charset="0"/>
              </a:rPr>
              <a:t>. Представленная в экспозиции большая карта маршрута боевого пути авиаполка, отражает и места пребывания соединения на территории Калужской области.</a:t>
            </a:r>
          </a:p>
        </p:txBody>
      </p:sp>
      <p:pic>
        <p:nvPicPr>
          <p:cNvPr id="12" name="Рисунок 9" descr="DSC_0058.JPG"/>
          <p:cNvPicPr>
            <a:picLocks noChangeAspect="1"/>
          </p:cNvPicPr>
          <p:nvPr/>
        </p:nvPicPr>
        <p:blipFill>
          <a:blip r:embed="rId2" cstate="print"/>
          <a:srcRect/>
          <a:stretch>
            <a:fillRect/>
          </a:stretch>
        </p:blipFill>
        <p:spPr bwMode="auto">
          <a:xfrm>
            <a:off x="2492896" y="5436096"/>
            <a:ext cx="1728192" cy="1152128"/>
          </a:xfrm>
          <a:prstGeom prst="rect">
            <a:avLst/>
          </a:prstGeom>
          <a:noFill/>
          <a:ln w="9525">
            <a:solidFill>
              <a:schemeClr val="tx1"/>
            </a:solidFill>
            <a:miter lim="800000"/>
            <a:headEnd/>
            <a:tailEnd/>
          </a:ln>
        </p:spPr>
      </p:pic>
      <p:pic>
        <p:nvPicPr>
          <p:cNvPr id="13" name="Рисунок 11" descr="DSC_0060.JPG"/>
          <p:cNvPicPr>
            <a:picLocks noChangeAspect="1"/>
          </p:cNvPicPr>
          <p:nvPr/>
        </p:nvPicPr>
        <p:blipFill>
          <a:blip r:embed="rId3" cstate="print"/>
          <a:srcRect/>
          <a:stretch>
            <a:fillRect/>
          </a:stretch>
        </p:blipFill>
        <p:spPr bwMode="auto">
          <a:xfrm>
            <a:off x="2492896" y="6804248"/>
            <a:ext cx="1728192" cy="1152128"/>
          </a:xfrm>
          <a:prstGeom prst="rect">
            <a:avLst/>
          </a:prstGeom>
          <a:noFill/>
          <a:ln w="9525">
            <a:solidFill>
              <a:schemeClr val="tx1"/>
            </a:solidFill>
            <a:miter lim="800000"/>
            <a:headEnd/>
            <a:tailEnd/>
          </a:ln>
        </p:spPr>
      </p:pic>
      <p:pic>
        <p:nvPicPr>
          <p:cNvPr id="14" name="Рисунок 7" descr="DSC_0056.JPG"/>
          <p:cNvPicPr>
            <a:picLocks noChangeAspect="1"/>
          </p:cNvPicPr>
          <p:nvPr/>
        </p:nvPicPr>
        <p:blipFill>
          <a:blip r:embed="rId4" cstate="print"/>
          <a:srcRect/>
          <a:stretch>
            <a:fillRect/>
          </a:stretch>
        </p:blipFill>
        <p:spPr bwMode="auto">
          <a:xfrm>
            <a:off x="4437114" y="5364088"/>
            <a:ext cx="2103187" cy="2088232"/>
          </a:xfrm>
          <a:prstGeom prst="rect">
            <a:avLst/>
          </a:prstGeom>
          <a:noFill/>
          <a:ln w="9525">
            <a:solidFill>
              <a:schemeClr val="tx1"/>
            </a:solidFill>
            <a:miter lim="800000"/>
            <a:headEnd/>
            <a:tailEnd/>
          </a:ln>
        </p:spPr>
      </p:pic>
      <p:sp>
        <p:nvSpPr>
          <p:cNvPr id="15" name="TextBox 17"/>
          <p:cNvSpPr txBox="1">
            <a:spLocks noChangeArrowheads="1"/>
          </p:cNvSpPr>
          <p:nvPr/>
        </p:nvSpPr>
        <p:spPr bwMode="auto">
          <a:xfrm>
            <a:off x="2420888" y="7956376"/>
            <a:ext cx="2016224" cy="276999"/>
          </a:xfrm>
          <a:prstGeom prst="rect">
            <a:avLst/>
          </a:prstGeom>
          <a:noFill/>
          <a:ln w="9525">
            <a:noFill/>
            <a:miter lim="800000"/>
            <a:headEnd/>
            <a:tailEnd/>
          </a:ln>
        </p:spPr>
        <p:txBody>
          <a:bodyPr wrap="square">
            <a:spAutoFit/>
          </a:bodyPr>
          <a:lstStyle/>
          <a:p>
            <a:pPr algn="ctr"/>
            <a:r>
              <a:rPr lang="ru-RU" sz="1200" dirty="0">
                <a:latin typeface="Arial Narrow" pitchFamily="34" charset="0"/>
              </a:rPr>
              <a:t>Музейная библиотека</a:t>
            </a:r>
          </a:p>
        </p:txBody>
      </p:sp>
      <p:sp>
        <p:nvSpPr>
          <p:cNvPr id="16" name="TextBox 16"/>
          <p:cNvSpPr txBox="1">
            <a:spLocks noChangeArrowheads="1"/>
          </p:cNvSpPr>
          <p:nvPr/>
        </p:nvSpPr>
        <p:spPr bwMode="auto">
          <a:xfrm>
            <a:off x="4267200" y="7596336"/>
            <a:ext cx="2590800" cy="861775"/>
          </a:xfrm>
          <a:prstGeom prst="rect">
            <a:avLst/>
          </a:prstGeom>
          <a:noFill/>
          <a:ln w="9525">
            <a:noFill/>
            <a:miter lim="800000"/>
            <a:headEnd/>
            <a:tailEnd/>
          </a:ln>
        </p:spPr>
        <p:txBody>
          <a:bodyPr>
            <a:spAutoFit/>
          </a:bodyPr>
          <a:lstStyle/>
          <a:p>
            <a:pPr algn="ctr"/>
            <a:r>
              <a:rPr lang="ru-RU" sz="1200" b="1" dirty="0">
                <a:latin typeface="Arial Narrow" pitchFamily="34" charset="0"/>
                <a:cs typeface="Times New Roman" pitchFamily="18" charset="0"/>
              </a:rPr>
              <a:t>Шлем боевого летчика</a:t>
            </a:r>
          </a:p>
          <a:p>
            <a:pPr algn="ctr"/>
            <a:r>
              <a:rPr lang="ru-RU" sz="1200" dirty="0">
                <a:latin typeface="Arial Narrow" pitchFamily="34" charset="0"/>
                <a:cs typeface="Times New Roman" pitchFamily="18" charset="0"/>
              </a:rPr>
              <a:t>(подарок военно-исторического союза «Нормандия-Неман». Аэродром «Хатенки»</a:t>
            </a:r>
          </a:p>
        </p:txBody>
      </p:sp>
      <p:sp>
        <p:nvSpPr>
          <p:cNvPr id="17" name="TextBox 14"/>
          <p:cNvSpPr txBox="1">
            <a:spLocks noChangeArrowheads="1"/>
          </p:cNvSpPr>
          <p:nvPr/>
        </p:nvSpPr>
        <p:spPr bwMode="auto">
          <a:xfrm>
            <a:off x="0" y="8172400"/>
            <a:ext cx="3405336" cy="430887"/>
          </a:xfrm>
          <a:prstGeom prst="rect">
            <a:avLst/>
          </a:prstGeom>
          <a:noFill/>
          <a:ln w="9525">
            <a:noFill/>
            <a:miter lim="800000"/>
            <a:headEnd/>
            <a:tailEnd/>
          </a:ln>
        </p:spPr>
        <p:txBody>
          <a:bodyPr wrap="square">
            <a:spAutoFit/>
          </a:bodyPr>
          <a:lstStyle/>
          <a:p>
            <a:pPr algn="ctr"/>
            <a:r>
              <a:rPr lang="ru-RU" sz="1100" b="1" dirty="0" smtClean="0">
                <a:latin typeface="Arial Narrow" pitchFamily="34" charset="0"/>
              </a:rPr>
              <a:t>Китель летчика 18-го истребительного полка </a:t>
            </a:r>
          </a:p>
          <a:p>
            <a:pPr algn="ctr"/>
            <a:r>
              <a:rPr lang="ru-RU" sz="1100" b="1" dirty="0" smtClean="0">
                <a:latin typeface="Arial Narrow" pitchFamily="34" charset="0"/>
              </a:rPr>
              <a:t>И.И.Молчанова</a:t>
            </a:r>
            <a:endParaRPr lang="ru-RU" sz="1100" dirty="0">
              <a:latin typeface="Arial Narrow" pitchFamily="34" charset="0"/>
            </a:endParaRPr>
          </a:p>
        </p:txBody>
      </p:sp>
      <p:pic>
        <p:nvPicPr>
          <p:cNvPr id="18" name="Рисунок 17" descr="IMG_20200222_164458_BEAUTY.jpg"/>
          <p:cNvPicPr>
            <a:picLocks noChangeAspect="1"/>
          </p:cNvPicPr>
          <p:nvPr/>
        </p:nvPicPr>
        <p:blipFill>
          <a:blip r:embed="rId5" cstate="print"/>
          <a:stretch>
            <a:fillRect/>
          </a:stretch>
        </p:blipFill>
        <p:spPr>
          <a:xfrm>
            <a:off x="764704" y="971600"/>
            <a:ext cx="5013176" cy="3168352"/>
          </a:xfrm>
          <a:prstGeom prst="rect">
            <a:avLst/>
          </a:prstGeom>
          <a:ln>
            <a:solidFill>
              <a:schemeClr val="tx2">
                <a:lumMod val="50000"/>
              </a:schemeClr>
            </a:solidFill>
          </a:ln>
        </p:spPr>
      </p:pic>
      <p:pic>
        <p:nvPicPr>
          <p:cNvPr id="14342" name="Picture 10" descr="C:\Users\Anna\Downloads\Без имени-101.png"/>
          <p:cNvPicPr>
            <a:picLocks noChangeAspect="1" noChangeArrowheads="1"/>
          </p:cNvPicPr>
          <p:nvPr/>
        </p:nvPicPr>
        <p:blipFill>
          <a:blip r:embed="rId6" cstate="print"/>
          <a:srcRect/>
          <a:stretch>
            <a:fillRect/>
          </a:stretch>
        </p:blipFill>
        <p:spPr bwMode="auto">
          <a:xfrm>
            <a:off x="4800600" y="611561"/>
            <a:ext cx="2057400" cy="1440160"/>
          </a:xfrm>
          <a:prstGeom prst="rect">
            <a:avLst/>
          </a:prstGeom>
          <a:noFill/>
          <a:ln w="9525">
            <a:noFill/>
            <a:miter lim="800000"/>
            <a:headEnd/>
            <a:tailEnd/>
          </a:ln>
        </p:spPr>
      </p:pic>
      <p:pic>
        <p:nvPicPr>
          <p:cNvPr id="19" name="Рисунок 18" descr="IMG_20200222_164117_BEAUTY.jpg"/>
          <p:cNvPicPr>
            <a:picLocks noChangeAspect="1"/>
          </p:cNvPicPr>
          <p:nvPr/>
        </p:nvPicPr>
        <p:blipFill>
          <a:blip r:embed="rId7" cstate="print"/>
          <a:stretch>
            <a:fillRect/>
          </a:stretch>
        </p:blipFill>
        <p:spPr>
          <a:xfrm rot="5400000">
            <a:off x="-16901" y="5832140"/>
            <a:ext cx="2592290" cy="1944218"/>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900" y="366184"/>
            <a:ext cx="6172200" cy="533408"/>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lvl="0"/>
            <a:r>
              <a:rPr lang="ru-RU" sz="3600" b="1" spc="50" dirty="0" smtClean="0">
                <a:ln w="11430"/>
                <a:solidFill>
                  <a:schemeClr val="tx2">
                    <a:lumMod val="50000"/>
                  </a:schemeClr>
                </a:solidFill>
                <a:latin typeface="Arial Narrow" pitchFamily="34" charset="0"/>
                <a:cs typeface="Times New Roman" pitchFamily="18" charset="0"/>
              </a:rPr>
              <a:t>Фонды музея</a:t>
            </a:r>
            <a:r>
              <a:rPr lang="ru-RU" sz="3600" b="1" spc="50" dirty="0" smtClean="0">
                <a:ln w="11430"/>
                <a:solidFill>
                  <a:schemeClr val="tx2">
                    <a:lumMod val="50000"/>
                  </a:schemeClr>
                </a:solidFill>
                <a:latin typeface="Arial Narrow" pitchFamily="34" charset="0"/>
              </a:rPr>
              <a:t>:</a:t>
            </a:r>
            <a:r>
              <a:rPr lang="ru-RU" b="1" spc="50" dirty="0" smtClean="0">
                <a:ln w="11430"/>
                <a:solidFill>
                  <a:schemeClr val="tx2">
                    <a:lumMod val="50000"/>
                  </a:schemeClr>
                </a:solidFill>
                <a:latin typeface="Arial Narrow" pitchFamily="34" charset="0"/>
              </a:rPr>
              <a:t/>
            </a:r>
            <a:br>
              <a:rPr lang="ru-RU" b="1" spc="50" dirty="0" smtClean="0">
                <a:ln w="11430"/>
                <a:solidFill>
                  <a:schemeClr val="tx2">
                    <a:lumMod val="50000"/>
                  </a:schemeClr>
                </a:solidFill>
                <a:latin typeface="Arial Narrow" pitchFamily="34" charset="0"/>
              </a:rPr>
            </a:br>
            <a:endParaRPr lang="ru-RU" b="1" spc="50" dirty="0">
              <a:ln w="11430"/>
              <a:solidFill>
                <a:schemeClr val="tx2">
                  <a:lumMod val="50000"/>
                </a:schemeClr>
              </a:solidFill>
              <a:latin typeface="Arial Narrow" pitchFamily="34" charset="0"/>
            </a:endParaRPr>
          </a:p>
        </p:txBody>
      </p:sp>
      <p:sp>
        <p:nvSpPr>
          <p:cNvPr id="3" name="Содержимое 2"/>
          <p:cNvSpPr>
            <a:spLocks noGrp="1"/>
          </p:cNvSpPr>
          <p:nvPr>
            <p:ph idx="1"/>
          </p:nvPr>
        </p:nvSpPr>
        <p:spPr>
          <a:xfrm>
            <a:off x="332656" y="611560"/>
            <a:ext cx="6172200" cy="7560840"/>
          </a:xfrm>
        </p:spPr>
        <p:txBody>
          <a:bodyPr>
            <a:normAutofit/>
          </a:bodyPr>
          <a:lstStyle/>
          <a:p>
            <a:r>
              <a:rPr lang="ru-RU" sz="1600" dirty="0" smtClean="0">
                <a:latin typeface="Arial Narrow" pitchFamily="34" charset="0"/>
              </a:rPr>
              <a:t>Количество экспонатов в музее: всего – 150.</a:t>
            </a:r>
          </a:p>
          <a:p>
            <a:r>
              <a:rPr lang="ru-RU" sz="1600" dirty="0" smtClean="0">
                <a:latin typeface="Arial Narrow" pitchFamily="34" charset="0"/>
              </a:rPr>
              <a:t>Подлинные материалы: 110– находки поискового отряда(пулеметные ленты, немецкие и советские каски, части гранат, гильзы и т.д.), форма современного французского летчика, форма летчика 18-ого гвардейского авиационного полка Молчанова И.И., парашют, шлем боевого летчика.</a:t>
            </a:r>
          </a:p>
          <a:p>
            <a:r>
              <a:rPr lang="ru-RU" sz="1600" dirty="0" smtClean="0">
                <a:latin typeface="Arial Narrow" pitchFamily="34" charset="0"/>
              </a:rPr>
              <a:t>Фрагменты самолета ЯК-1 </a:t>
            </a:r>
          </a:p>
          <a:p>
            <a:r>
              <a:rPr lang="ru-RU" sz="1600" dirty="0" smtClean="0">
                <a:latin typeface="Arial Narrow" pitchFamily="34" charset="0"/>
              </a:rPr>
              <a:t>Переписка с летчиками и родственниками эскадрильи «Нормандия-Неман»</a:t>
            </a:r>
          </a:p>
          <a:p>
            <a:r>
              <a:rPr lang="ru-RU" sz="1600" dirty="0" smtClean="0">
                <a:latin typeface="Arial Narrow" pitchFamily="34" charset="0"/>
              </a:rPr>
              <a:t>Книги о войне – 52.</a:t>
            </a:r>
          </a:p>
          <a:p>
            <a:r>
              <a:rPr lang="ru-RU" sz="1600" dirty="0" smtClean="0">
                <a:latin typeface="Arial Narrow" pitchFamily="34" charset="0"/>
              </a:rPr>
              <a:t>Юбилейные медали – 5.</a:t>
            </a:r>
          </a:p>
          <a:p>
            <a:r>
              <a:rPr lang="ru-RU" sz="1600" dirty="0" smtClean="0">
                <a:latin typeface="Arial Narrow" pitchFamily="34" charset="0"/>
              </a:rPr>
              <a:t>Копия паспорта и летной книжки французского летчика Пьера </a:t>
            </a:r>
            <a:r>
              <a:rPr lang="ru-RU" sz="1600" dirty="0" err="1" smtClean="0">
                <a:latin typeface="Arial Narrow" pitchFamily="34" charset="0"/>
              </a:rPr>
              <a:t>Жанеля</a:t>
            </a:r>
            <a:endParaRPr lang="ru-RU" sz="1600" dirty="0" smtClean="0">
              <a:latin typeface="Arial Narrow" pitchFamily="34" charset="0"/>
            </a:endParaRPr>
          </a:p>
          <a:p>
            <a:r>
              <a:rPr lang="ru-RU" sz="1600" dirty="0" smtClean="0">
                <a:latin typeface="Arial Narrow" pitchFamily="34" charset="0"/>
              </a:rPr>
              <a:t>Фотоматериалы</a:t>
            </a:r>
          </a:p>
          <a:p>
            <a:r>
              <a:rPr lang="ru-RU" sz="1600" dirty="0" smtClean="0">
                <a:latin typeface="Arial Narrow" pitchFamily="34" charset="0"/>
              </a:rPr>
              <a:t>Макеты самолетов</a:t>
            </a:r>
          </a:p>
          <a:p>
            <a:pPr>
              <a:buNone/>
            </a:pPr>
            <a:endParaRPr lang="ru-RU" sz="2000" dirty="0" smtClean="0">
              <a:latin typeface="Arial Narrow" pitchFamily="34" charset="0"/>
            </a:endParaRPr>
          </a:p>
          <a:p>
            <a:endParaRPr lang="ru-RU" sz="2000" dirty="0">
              <a:latin typeface="Arial Narrow" pitchFamily="34" charset="0"/>
            </a:endParaRPr>
          </a:p>
        </p:txBody>
      </p:sp>
      <p:pic>
        <p:nvPicPr>
          <p:cNvPr id="4" name="Рисунок 3" descr="IMG_20200222_164126_BEAUTY.jpg"/>
          <p:cNvPicPr>
            <a:picLocks noChangeAspect="1"/>
          </p:cNvPicPr>
          <p:nvPr/>
        </p:nvPicPr>
        <p:blipFill>
          <a:blip r:embed="rId2" cstate="print"/>
          <a:stretch>
            <a:fillRect/>
          </a:stretch>
        </p:blipFill>
        <p:spPr>
          <a:xfrm>
            <a:off x="260648" y="4716016"/>
            <a:ext cx="2352966" cy="2123901"/>
          </a:xfrm>
          <a:prstGeom prst="rect">
            <a:avLst/>
          </a:prstGeom>
          <a:ln>
            <a:solidFill>
              <a:schemeClr val="tx2">
                <a:lumMod val="50000"/>
              </a:schemeClr>
            </a:solidFill>
          </a:ln>
        </p:spPr>
      </p:pic>
      <p:pic>
        <p:nvPicPr>
          <p:cNvPr id="5" name="Рисунок 4" descr="IMG_20200222_164025_BEAUTY.jpg"/>
          <p:cNvPicPr>
            <a:picLocks noChangeAspect="1"/>
          </p:cNvPicPr>
          <p:nvPr/>
        </p:nvPicPr>
        <p:blipFill>
          <a:blip r:embed="rId3" cstate="print"/>
          <a:stretch>
            <a:fillRect/>
          </a:stretch>
        </p:blipFill>
        <p:spPr>
          <a:xfrm>
            <a:off x="2420888" y="4283968"/>
            <a:ext cx="2736304" cy="2052228"/>
          </a:xfrm>
          <a:prstGeom prst="rect">
            <a:avLst/>
          </a:prstGeom>
          <a:ln>
            <a:solidFill>
              <a:schemeClr val="tx2">
                <a:lumMod val="50000"/>
              </a:schemeClr>
            </a:solidFill>
          </a:ln>
        </p:spPr>
      </p:pic>
      <p:pic>
        <p:nvPicPr>
          <p:cNvPr id="7" name="Рисунок 6" descr="IMG_20200222_164320_BEAUTY.jpg"/>
          <p:cNvPicPr>
            <a:picLocks noChangeAspect="1"/>
          </p:cNvPicPr>
          <p:nvPr/>
        </p:nvPicPr>
        <p:blipFill>
          <a:blip r:embed="rId4" cstate="print"/>
          <a:stretch>
            <a:fillRect/>
          </a:stretch>
        </p:blipFill>
        <p:spPr>
          <a:xfrm rot="5400000">
            <a:off x="2368319" y="6724296"/>
            <a:ext cx="2148748" cy="1611561"/>
          </a:xfrm>
          <a:prstGeom prst="rect">
            <a:avLst/>
          </a:prstGeom>
          <a:ln>
            <a:solidFill>
              <a:schemeClr val="tx2">
                <a:lumMod val="50000"/>
              </a:schemeClr>
            </a:solidFill>
          </a:ln>
        </p:spPr>
      </p:pic>
      <p:pic>
        <p:nvPicPr>
          <p:cNvPr id="8" name="Рисунок 7" descr="IMG_20200222_165048_BEAUTY.jpg"/>
          <p:cNvPicPr>
            <a:picLocks noChangeAspect="1"/>
          </p:cNvPicPr>
          <p:nvPr/>
        </p:nvPicPr>
        <p:blipFill>
          <a:blip r:embed="rId5" cstate="print"/>
          <a:stretch>
            <a:fillRect/>
          </a:stretch>
        </p:blipFill>
        <p:spPr>
          <a:xfrm>
            <a:off x="260648" y="7020272"/>
            <a:ext cx="2188443" cy="1641332"/>
          </a:xfrm>
          <a:prstGeom prst="rect">
            <a:avLst/>
          </a:prstGeom>
          <a:ln>
            <a:solidFill>
              <a:schemeClr val="tx2">
                <a:lumMod val="50000"/>
              </a:schemeClr>
            </a:solidFill>
          </a:ln>
        </p:spPr>
      </p:pic>
      <p:pic>
        <p:nvPicPr>
          <p:cNvPr id="9" name="Рисунок 8" descr="DSC_0398.JPG"/>
          <p:cNvPicPr>
            <a:picLocks noChangeAspect="1"/>
          </p:cNvPicPr>
          <p:nvPr/>
        </p:nvPicPr>
        <p:blipFill>
          <a:blip r:embed="rId6" cstate="print"/>
          <a:stretch>
            <a:fillRect/>
          </a:stretch>
        </p:blipFill>
        <p:spPr>
          <a:xfrm>
            <a:off x="4373724" y="5148064"/>
            <a:ext cx="2268252" cy="1512168"/>
          </a:xfrm>
          <a:prstGeom prst="rect">
            <a:avLst/>
          </a:prstGeom>
          <a:ln>
            <a:solidFill>
              <a:schemeClr val="tx2">
                <a:lumMod val="50000"/>
              </a:schemeClr>
            </a:solidFill>
          </a:ln>
        </p:spPr>
      </p:pic>
      <p:pic>
        <p:nvPicPr>
          <p:cNvPr id="10" name="Рисунок 9" descr="DSC_0400.JPG"/>
          <p:cNvPicPr>
            <a:picLocks noChangeAspect="1"/>
          </p:cNvPicPr>
          <p:nvPr/>
        </p:nvPicPr>
        <p:blipFill>
          <a:blip r:embed="rId7" cstate="print"/>
          <a:stretch>
            <a:fillRect/>
          </a:stretch>
        </p:blipFill>
        <p:spPr>
          <a:xfrm>
            <a:off x="4401108" y="6948264"/>
            <a:ext cx="2268252" cy="1512168"/>
          </a:xfrm>
          <a:prstGeom prst="rect">
            <a:avLst/>
          </a:prstGeom>
          <a:ln>
            <a:solidFill>
              <a:schemeClr val="tx2">
                <a:lumMod val="50000"/>
              </a:schemeClr>
            </a:solid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pic>
        <p:nvPicPr>
          <p:cNvPr id="26626" name="Picture 2" descr="C:\Users\Anna\Downloads\История одного экспоната (1).jpg"/>
          <p:cNvPicPr>
            <a:picLocks noChangeAspect="1" noChangeArrowheads="1"/>
          </p:cNvPicPr>
          <p:nvPr/>
        </p:nvPicPr>
        <p:blipFill>
          <a:blip r:embed="rId2" cstate="print"/>
          <a:srcRect/>
          <a:stretch>
            <a:fillRect/>
          </a:stretch>
        </p:blipFill>
        <p:spPr bwMode="auto">
          <a:xfrm>
            <a:off x="0" y="1"/>
            <a:ext cx="6858000" cy="5260649"/>
          </a:xfrm>
          <a:prstGeom prst="rect">
            <a:avLst/>
          </a:prstGeom>
          <a:noFill/>
        </p:spPr>
      </p:pic>
      <p:pic>
        <p:nvPicPr>
          <p:cNvPr id="5" name="Рисунок 4" descr="IMG_20200222_164204_BEAUTY.jpg"/>
          <p:cNvPicPr>
            <a:picLocks noChangeAspect="1"/>
          </p:cNvPicPr>
          <p:nvPr/>
        </p:nvPicPr>
        <p:blipFill>
          <a:blip r:embed="rId3" cstate="print"/>
          <a:stretch>
            <a:fillRect/>
          </a:stretch>
        </p:blipFill>
        <p:spPr>
          <a:xfrm>
            <a:off x="3356992" y="5364088"/>
            <a:ext cx="3284984" cy="3405013"/>
          </a:xfrm>
          <a:prstGeom prst="rect">
            <a:avLst/>
          </a:prstGeom>
        </p:spPr>
      </p:pic>
      <p:sp>
        <p:nvSpPr>
          <p:cNvPr id="8" name="TextBox 7"/>
          <p:cNvSpPr txBox="1"/>
          <p:nvPr/>
        </p:nvSpPr>
        <p:spPr>
          <a:xfrm>
            <a:off x="0" y="5292080"/>
            <a:ext cx="3456384" cy="3908762"/>
          </a:xfrm>
          <a:prstGeom prst="rect">
            <a:avLst/>
          </a:prstGeom>
          <a:noFill/>
        </p:spPr>
        <p:txBody>
          <a:bodyPr wrap="square" rtlCol="0">
            <a:spAutoFit/>
          </a:bodyPr>
          <a:lstStyle/>
          <a:p>
            <a:pPr algn="ctr"/>
            <a:r>
              <a:rPr lang="ru-RU" sz="1600" b="1" dirty="0" smtClean="0">
                <a:latin typeface="Arial Narrow" pitchFamily="34" charset="0"/>
              </a:rPr>
              <a:t>Копия паспорта и летной книжки французского летчика Пьера </a:t>
            </a:r>
            <a:r>
              <a:rPr lang="ru-RU" sz="1600" b="1" dirty="0" err="1" smtClean="0">
                <a:latin typeface="Arial Narrow" pitchFamily="34" charset="0"/>
              </a:rPr>
              <a:t>Жанеля</a:t>
            </a:r>
            <a:endParaRPr lang="ru-RU" sz="1600" b="1" dirty="0" smtClean="0">
              <a:latin typeface="Arial Narrow" pitchFamily="34" charset="0"/>
            </a:endParaRPr>
          </a:p>
          <a:p>
            <a:r>
              <a:rPr lang="ru-RU" sz="1200" dirty="0" smtClean="0">
                <a:latin typeface="Arial Narrow" pitchFamily="34" charset="0"/>
              </a:rPr>
              <a:t> Прекрасным примером </a:t>
            </a:r>
            <a:r>
              <a:rPr lang="ru-RU" sz="1200" dirty="0">
                <a:latin typeface="Arial Narrow" pitchFamily="34" charset="0"/>
              </a:rPr>
              <a:t>Франко-российской дружбы </a:t>
            </a:r>
            <a:r>
              <a:rPr lang="ru-RU" sz="1200" dirty="0" smtClean="0">
                <a:latin typeface="Arial Narrow" pitchFamily="34" charset="0"/>
              </a:rPr>
              <a:t>послужил случай, произошедший в </a:t>
            </a:r>
            <a:r>
              <a:rPr lang="ru-RU" sz="1200" dirty="0">
                <a:latin typeface="Arial Narrow" pitchFamily="34" charset="0"/>
              </a:rPr>
              <a:t>сентябре 1943 года.</a:t>
            </a:r>
          </a:p>
          <a:p>
            <a:r>
              <a:rPr lang="ru-RU" sz="1200" dirty="0">
                <a:latin typeface="Arial Narrow" pitchFamily="34" charset="0"/>
              </a:rPr>
              <a:t>Самолет Пьера </a:t>
            </a:r>
            <a:r>
              <a:rPr lang="ru-RU" sz="1200" dirty="0" err="1">
                <a:latin typeface="Arial Narrow" pitchFamily="34" charset="0"/>
              </a:rPr>
              <a:t>Жаннеля</a:t>
            </a:r>
            <a:r>
              <a:rPr lang="ru-RU" sz="1200" dirty="0">
                <a:latin typeface="Arial Narrow" pitchFamily="34" charset="0"/>
              </a:rPr>
              <a:t> был поврежден, </a:t>
            </a:r>
            <a:r>
              <a:rPr lang="ru-RU" sz="1200" dirty="0" smtClean="0">
                <a:latin typeface="Arial Narrow" pitchFamily="34" charset="0"/>
              </a:rPr>
              <a:t>летчик прыгнул</a:t>
            </a:r>
            <a:r>
              <a:rPr lang="ru-RU" sz="1200" dirty="0">
                <a:latin typeface="Arial Narrow" pitchFamily="34" charset="0"/>
              </a:rPr>
              <a:t>, но его парашют взорвался. </a:t>
            </a:r>
            <a:r>
              <a:rPr lang="ru-RU" sz="1200" dirty="0" smtClean="0">
                <a:latin typeface="Arial Narrow" pitchFamily="34" charset="0"/>
              </a:rPr>
              <a:t>Пилот </a:t>
            </a:r>
            <a:r>
              <a:rPr lang="ru-RU" sz="1200" dirty="0">
                <a:latin typeface="Arial Narrow" pitchFamily="34" charset="0"/>
              </a:rPr>
              <a:t>упал посреди танковой </a:t>
            </a:r>
            <a:r>
              <a:rPr lang="ru-RU" sz="1200" dirty="0" smtClean="0">
                <a:latin typeface="Arial Narrow" pitchFamily="34" charset="0"/>
              </a:rPr>
              <a:t>атаки и сломал позвоночник. Советская медсестра </a:t>
            </a:r>
            <a:r>
              <a:rPr lang="ru-RU" sz="1200" dirty="0">
                <a:latin typeface="Arial Narrow" pitchFamily="34" charset="0"/>
              </a:rPr>
              <a:t>обнаружила, что он не умер, и </a:t>
            </a:r>
            <a:r>
              <a:rPr lang="ru-RU" sz="1200" dirty="0" smtClean="0">
                <a:latin typeface="Arial Narrow" pitchFamily="34" charset="0"/>
              </a:rPr>
              <a:t>спасала </a:t>
            </a:r>
            <a:r>
              <a:rPr lang="ru-RU" sz="1200" dirty="0">
                <a:latin typeface="Arial Narrow" pitchFamily="34" charset="0"/>
              </a:rPr>
              <a:t>его, согревая всю ночь. </a:t>
            </a:r>
          </a:p>
          <a:p>
            <a:r>
              <a:rPr lang="ru-RU" sz="1200" dirty="0">
                <a:latin typeface="Arial Narrow" pitchFamily="34" charset="0"/>
              </a:rPr>
              <a:t>Мы встретились с дочерью Пьера </a:t>
            </a:r>
            <a:r>
              <a:rPr lang="ru-RU" sz="1200" dirty="0" err="1">
                <a:latin typeface="Arial Narrow" pitchFamily="34" charset="0"/>
              </a:rPr>
              <a:t>Жаннеля</a:t>
            </a:r>
            <a:r>
              <a:rPr lang="ru-RU" sz="1200" dirty="0">
                <a:latin typeface="Arial Narrow" pitchFamily="34" charset="0"/>
              </a:rPr>
              <a:t> в Париже, и она подарила нам копию паспорта и летной книжки своего отца.</a:t>
            </a:r>
          </a:p>
          <a:p>
            <a:r>
              <a:rPr lang="ru-RU" sz="1200" dirty="0">
                <a:latin typeface="Arial Narrow" pitchFamily="34" charset="0"/>
              </a:rPr>
              <a:t>На страницах паспорта можно увидеть, что </a:t>
            </a:r>
            <a:r>
              <a:rPr lang="ru-RU" sz="1200" dirty="0" smtClean="0">
                <a:latin typeface="Arial Narrow" pitchFamily="34" charset="0"/>
              </a:rPr>
              <a:t>Пьер </a:t>
            </a:r>
            <a:r>
              <a:rPr lang="ru-RU" sz="1200" dirty="0" err="1" smtClean="0">
                <a:latin typeface="Arial Narrow" pitchFamily="34" charset="0"/>
              </a:rPr>
              <a:t>Жаннель</a:t>
            </a:r>
            <a:r>
              <a:rPr lang="ru-RU" sz="1200" dirty="0" smtClean="0">
                <a:latin typeface="Arial Narrow" pitchFamily="34" charset="0"/>
              </a:rPr>
              <a:t> </a:t>
            </a:r>
            <a:r>
              <a:rPr lang="ru-RU" sz="1200" dirty="0">
                <a:latin typeface="Arial Narrow" pitchFamily="34" charset="0"/>
              </a:rPr>
              <a:t>прибыл в Советский Союз 13 июня 1943. В паспорте имеется отметка, что пилот был гражданином «Сражающейся Франции», так называлась группа французов под руководством Шарля де </a:t>
            </a:r>
            <a:r>
              <a:rPr lang="ru-RU" sz="1200" dirty="0" smtClean="0">
                <a:latin typeface="Arial Narrow" pitchFamily="34" charset="0"/>
              </a:rPr>
              <a:t>Голля</a:t>
            </a:r>
            <a:r>
              <a:rPr lang="ru-RU" sz="1200" dirty="0">
                <a:latin typeface="Arial Narrow" pitchFamily="34" charset="0"/>
              </a:rPr>
              <a:t>, не подчинившаяся властям Виши.</a:t>
            </a:r>
          </a:p>
          <a:p>
            <a:pPr algn="ctr"/>
            <a:endParaRPr lang="ru-RU" sz="1200" b="1" dirty="0">
              <a:latin typeface="Arial Narrow" pitchFamily="34" charset="0"/>
            </a:endParaRPr>
          </a:p>
          <a:p>
            <a:pPr algn="ctr"/>
            <a:r>
              <a:rPr lang="ru-RU" sz="1200" b="1" dirty="0" smtClean="0">
                <a:latin typeface="Arial Narrow" pitchFamily="34" charset="0"/>
              </a:rPr>
              <a:t> </a:t>
            </a:r>
            <a:endParaRPr lang="ru-RU" sz="1200" b="1" dirty="0">
              <a:latin typeface="Arial Narrow"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652</TotalTime>
  <Words>1926</Words>
  <Application>Microsoft Office PowerPoint</Application>
  <PresentationFormat>Экран (4:3)</PresentationFormat>
  <Paragraphs>169</Paragraphs>
  <Slides>20</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20</vt:i4>
      </vt:variant>
    </vt:vector>
  </HeadingPairs>
  <TitlesOfParts>
    <vt:vector size="21" baseType="lpstr">
      <vt:lpstr>Тема Office</vt:lpstr>
      <vt:lpstr>МБОУ «Гимназия №19» г.Калуги</vt:lpstr>
      <vt:lpstr>В МБОУ «Гимназия №19»  г. Калуги  имеются:</vt:lpstr>
      <vt:lpstr>Руководитель музея Боевой Славы Михеева Анна Алексеевна </vt:lpstr>
      <vt:lpstr>Экспозиция «50-я армия»</vt:lpstr>
      <vt:lpstr>Презентация PowerPoint</vt:lpstr>
      <vt:lpstr>Экспозиция «Маршал Победы»</vt:lpstr>
      <vt:lpstr>Экспозиция «Боевой путь французского авиаполка «Нормандия-Неман»</vt:lpstr>
      <vt:lpstr>Фонды музея: </vt:lpstr>
      <vt:lpstr>Презентация PowerPoint</vt:lpstr>
      <vt:lpstr>Военно-патриотические объединения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МБОУ «Гимназия №19» г.Калуги</dc:title>
  <dc:creator>Anna</dc:creator>
  <cp:lastModifiedBy>Пользователь</cp:lastModifiedBy>
  <cp:revision>45</cp:revision>
  <cp:lastPrinted>2020-02-27T12:57:52Z</cp:lastPrinted>
  <dcterms:created xsi:type="dcterms:W3CDTF">2020-02-22T05:03:52Z</dcterms:created>
  <dcterms:modified xsi:type="dcterms:W3CDTF">2020-05-19T16:57:11Z</dcterms:modified>
</cp:coreProperties>
</file>